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88" r:id="rId2"/>
    <p:sldId id="258" r:id="rId3"/>
    <p:sldId id="278" r:id="rId4"/>
    <p:sldId id="289" r:id="rId5"/>
    <p:sldId id="268" r:id="rId6"/>
    <p:sldId id="275" r:id="rId7"/>
    <p:sldId id="292" r:id="rId8"/>
    <p:sldId id="293" r:id="rId9"/>
    <p:sldId id="286" r:id="rId10"/>
    <p:sldId id="291" r:id="rId11"/>
    <p:sldId id="287"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6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TP-05\Desktop\PORCENTAJES%20INFORME%20PQR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TP-05\Desktop\PORCENTAJES%20INFORME%20PQRS%20ENERO%20JUNIO%20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TP-05\Desktop\PORCENTAJES%20INFORME%20PQRS%20ENERO%20JUNIO%202018.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a:t>TOTAL PETICIONES MES </a:t>
            </a:r>
            <a:r>
              <a:rPr lang="en-US" dirty="0" smtClean="0"/>
              <a:t>MAYO 2018 </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Hoja1!$F$10</c:f>
              <c:strCache>
                <c:ptCount val="1"/>
                <c:pt idx="0">
                  <c:v>PQRS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Hoja1!$G$10</c:f>
              <c:numCache>
                <c:formatCode>General</c:formatCode>
                <c:ptCount val="1"/>
                <c:pt idx="0">
                  <c:v>90</c:v>
                </c:pt>
              </c:numCache>
            </c:numRef>
          </c:val>
          <c:extLst>
            <c:ext xmlns:c16="http://schemas.microsoft.com/office/drawing/2014/chart" uri="{C3380CC4-5D6E-409C-BE32-E72D297353CC}">
              <c16:uniqueId val="{00000000-1B5F-42FE-9BA7-1006A32C4DD7}"/>
            </c:ext>
          </c:extLst>
        </c:ser>
        <c:dLbls>
          <c:dLblPos val="outEnd"/>
          <c:showLegendKey val="0"/>
          <c:showVal val="1"/>
          <c:showCatName val="0"/>
          <c:showSerName val="0"/>
          <c:showPercent val="0"/>
          <c:showBubbleSize val="0"/>
        </c:dLbls>
        <c:gapWidth val="100"/>
        <c:overlap val="-24"/>
        <c:axId val="1058706304"/>
        <c:axId val="1058700320"/>
      </c:barChart>
      <c:catAx>
        <c:axId val="1058706304"/>
        <c:scaling>
          <c:orientation val="minMax"/>
        </c:scaling>
        <c:delete val="0"/>
        <c:axPos val="b"/>
        <c:title>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s-CO"/>
                  <a:t>PQRS</a:t>
                </a:r>
              </a:p>
              <a:p>
                <a:pPr>
                  <a:defRPr/>
                </a:pPr>
                <a:endParaRPr lang="es-CO"/>
              </a:p>
            </c:rich>
          </c:tx>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title>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58700320"/>
        <c:crosses val="autoZero"/>
        <c:auto val="1"/>
        <c:lblAlgn val="ctr"/>
        <c:lblOffset val="100"/>
        <c:noMultiLvlLbl val="0"/>
      </c:catAx>
      <c:valAx>
        <c:axId val="10587003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s-CO"/>
                  <a:t>CANTIDAD </a:t>
                </a:r>
              </a:p>
            </c:rich>
          </c:tx>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5870630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CANALES DE COMUNICACION </a:t>
            </a:r>
          </a:p>
          <a:p>
            <a:pPr>
              <a:defRPr/>
            </a:pP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stacked"/>
        <c:varyColors val="0"/>
        <c:ser>
          <c:idx val="0"/>
          <c:order val="0"/>
          <c:tx>
            <c:strRef>
              <c:f>'canales de comunicacion '!$G$9</c:f>
              <c:strCache>
                <c:ptCount val="1"/>
                <c:pt idx="0">
                  <c:v>CANTIDAD</c:v>
                </c:pt>
              </c:strCache>
            </c:strRef>
          </c:tx>
          <c:spPr>
            <a:solidFill>
              <a:schemeClr val="accent1"/>
            </a:solidFill>
            <a:ln>
              <a:noFill/>
            </a:ln>
            <a:effectLst/>
          </c:spPr>
          <c:invertIfNegative val="0"/>
          <c:cat>
            <c:strRef>
              <c:f>'canales de comunicacion '!$F$10:$F$16</c:f>
              <c:strCache>
                <c:ptCount val="7"/>
                <c:pt idx="0">
                  <c:v>PRESENCIAL </c:v>
                </c:pt>
                <c:pt idx="1">
                  <c:v>TELEFONICO </c:v>
                </c:pt>
                <c:pt idx="2">
                  <c:v>VIRTUAL </c:v>
                </c:pt>
                <c:pt idx="3">
                  <c:v>ESCRITO </c:v>
                </c:pt>
                <c:pt idx="6">
                  <c:v>TOTAL</c:v>
                </c:pt>
              </c:strCache>
            </c:strRef>
          </c:cat>
          <c:val>
            <c:numRef>
              <c:f>'canales de comunicacion '!$G$10:$G$16</c:f>
              <c:numCache>
                <c:formatCode>General</c:formatCode>
                <c:ptCount val="7"/>
                <c:pt idx="3">
                  <c:v>90</c:v>
                </c:pt>
                <c:pt idx="6">
                  <c:v>90</c:v>
                </c:pt>
              </c:numCache>
            </c:numRef>
          </c:val>
          <c:extLst>
            <c:ext xmlns:c16="http://schemas.microsoft.com/office/drawing/2014/chart" uri="{C3380CC4-5D6E-409C-BE32-E72D297353CC}">
              <c16:uniqueId val="{00000000-E926-43F8-BEFD-B21A5ADD5618}"/>
            </c:ext>
          </c:extLst>
        </c:ser>
        <c:dLbls>
          <c:showLegendKey val="0"/>
          <c:showVal val="0"/>
          <c:showCatName val="0"/>
          <c:showSerName val="0"/>
          <c:showPercent val="0"/>
          <c:showBubbleSize val="0"/>
        </c:dLbls>
        <c:gapWidth val="95"/>
        <c:overlap val="100"/>
        <c:axId val="1058701408"/>
        <c:axId val="1058693248"/>
      </c:barChart>
      <c:catAx>
        <c:axId val="105870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58693248"/>
        <c:crosses val="autoZero"/>
        <c:auto val="1"/>
        <c:lblAlgn val="ctr"/>
        <c:lblOffset val="100"/>
        <c:noMultiLvlLbl val="0"/>
      </c:catAx>
      <c:valAx>
        <c:axId val="1058693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0587014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s-CO"/>
          </a:p>
        </c:txPr>
      </c:dTable>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TIPOS PQRS</a:t>
            </a:r>
          </a:p>
          <a:p>
            <a:pPr>
              <a:defRPr/>
            </a:pP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'tipos pqrs '!$G$9</c:f>
              <c:strCache>
                <c:ptCount val="1"/>
                <c:pt idx="0">
                  <c:v>CANTIDAD</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'tipos pqrs '!$F$10:$F$16</c:f>
              <c:strCache>
                <c:ptCount val="7"/>
                <c:pt idx="0">
                  <c:v>PETICIONES</c:v>
                </c:pt>
                <c:pt idx="1">
                  <c:v>QUEJA </c:v>
                </c:pt>
                <c:pt idx="2">
                  <c:v>RECLAMOS</c:v>
                </c:pt>
                <c:pt idx="3">
                  <c:v>SUGERENCIAS </c:v>
                </c:pt>
                <c:pt idx="4">
                  <c:v>DENUNCIAS</c:v>
                </c:pt>
                <c:pt idx="5">
                  <c:v>OTROS</c:v>
                </c:pt>
                <c:pt idx="6">
                  <c:v>TOTAL</c:v>
                </c:pt>
              </c:strCache>
            </c:strRef>
          </c:cat>
          <c:val>
            <c:numRef>
              <c:f>'tipos pqrs '!$G$10:$G$16</c:f>
              <c:numCache>
                <c:formatCode>General</c:formatCode>
                <c:ptCount val="7"/>
                <c:pt idx="0">
                  <c:v>11</c:v>
                </c:pt>
                <c:pt idx="1">
                  <c:v>1</c:v>
                </c:pt>
                <c:pt idx="2">
                  <c:v>0</c:v>
                </c:pt>
                <c:pt idx="3">
                  <c:v>0</c:v>
                </c:pt>
                <c:pt idx="4">
                  <c:v>0</c:v>
                </c:pt>
                <c:pt idx="5">
                  <c:v>78</c:v>
                </c:pt>
                <c:pt idx="6">
                  <c:v>90</c:v>
                </c:pt>
              </c:numCache>
            </c:numRef>
          </c:val>
          <c:extLst>
            <c:ext xmlns:c16="http://schemas.microsoft.com/office/drawing/2014/chart" uri="{C3380CC4-5D6E-409C-BE32-E72D297353CC}">
              <c16:uniqueId val="{00000000-9B40-4436-BD30-B11E5EBF1EF3}"/>
            </c:ext>
          </c:extLst>
        </c:ser>
        <c:dLbls>
          <c:showLegendKey val="0"/>
          <c:showVal val="0"/>
          <c:showCatName val="0"/>
          <c:showSerName val="0"/>
          <c:showPercent val="0"/>
          <c:showBubbleSize val="0"/>
        </c:dLbls>
        <c:gapWidth val="65"/>
        <c:shape val="box"/>
        <c:axId val="795389520"/>
        <c:axId val="795390064"/>
        <c:axId val="1064042016"/>
      </c:bar3DChart>
      <c:catAx>
        <c:axId val="7953895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795390064"/>
        <c:crosses val="autoZero"/>
        <c:auto val="1"/>
        <c:lblAlgn val="ctr"/>
        <c:lblOffset val="100"/>
        <c:noMultiLvlLbl val="0"/>
      </c:catAx>
      <c:valAx>
        <c:axId val="79539006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795389520"/>
        <c:crosses val="autoZero"/>
        <c:crossBetween val="between"/>
      </c:valAx>
      <c:serAx>
        <c:axId val="1064042016"/>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795390064"/>
        <c:crosses val="autoZero"/>
      </c:ser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s-CO"/>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14/02/2019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B1842-FFE9-409B-8A37-04893FFE368D}" type="datetimeFigureOut">
              <a:rPr lang="es-CO" smtClean="0"/>
              <a:pPr/>
              <a:t>14/02/2019</a:t>
            </a:fld>
            <a:endParaRPr lang="es-CO"/>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E616C-18FC-48D7-8B7C-FD5B3D61267F}"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Hoja_de_c_lculo_de_Microsoft_Excel.xlsx"/></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itputumayo@itp.edu.c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548680"/>
            <a:ext cx="9144000" cy="4524315"/>
          </a:xfrm>
          <a:prstGeom prst="rect">
            <a:avLst/>
          </a:prstGeom>
          <a:noFill/>
        </p:spPr>
        <p:txBody>
          <a:bodyPr wrap="square" rtlCol="0">
            <a:spAutoFit/>
          </a:bodyPr>
          <a:lstStyle/>
          <a:p>
            <a:pPr algn="ctr"/>
            <a:r>
              <a:rPr lang="es-CO" dirty="0"/>
              <a:t>OFICINA DE ATENCIÓN AL CIUDADANO INSTITUTO TECNOLÓGICO DEL PUTUMAYO </a:t>
            </a:r>
          </a:p>
          <a:p>
            <a:pPr algn="ctr"/>
            <a:r>
              <a:rPr lang="es-CO" dirty="0"/>
              <a:t>RESOLUCIONES </a:t>
            </a:r>
            <a:r>
              <a:rPr lang="es-CO" dirty="0" err="1"/>
              <a:t>Nros</a:t>
            </a:r>
            <a:r>
              <a:rPr lang="es-CO" dirty="0"/>
              <a:t>. 0316/2015 - 0070/2016 </a:t>
            </a:r>
          </a:p>
          <a:p>
            <a:r>
              <a:rPr lang="es-CO" dirty="0">
                <a:solidFill>
                  <a:schemeClr val="bg1"/>
                </a:solidFill>
              </a:rPr>
              <a:t> </a:t>
            </a:r>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endParaRPr lang="es-CO" dirty="0"/>
          </a:p>
        </p:txBody>
      </p:sp>
      <p:pic>
        <p:nvPicPr>
          <p:cNvPr id="5" name="Imagen 4" descr="web itp.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1340768"/>
            <a:ext cx="3429000" cy="3596640"/>
          </a:xfrm>
          <a:prstGeom prst="rect">
            <a:avLst/>
          </a:prstGeom>
        </p:spPr>
      </p:pic>
      <p:sp>
        <p:nvSpPr>
          <p:cNvPr id="6" name="Rectángulo 5"/>
          <p:cNvSpPr/>
          <p:nvPr/>
        </p:nvSpPr>
        <p:spPr>
          <a:xfrm>
            <a:off x="4050196" y="5838363"/>
            <a:ext cx="4067944" cy="830997"/>
          </a:xfrm>
          <a:prstGeom prst="rect">
            <a:avLst/>
          </a:prstGeom>
        </p:spPr>
        <p:txBody>
          <a:bodyPr wrap="square">
            <a:spAutoFit/>
          </a:bodyPr>
          <a:lstStyle/>
          <a:p>
            <a:pPr algn="r"/>
            <a:r>
              <a:rPr lang="es-CO" sz="1200" dirty="0">
                <a:solidFill>
                  <a:schemeClr val="bg1"/>
                </a:solidFill>
              </a:rPr>
              <a:t>Secretaria Ejecutiva </a:t>
            </a:r>
            <a:r>
              <a:rPr lang="es-CO" sz="1200" dirty="0" smtClean="0">
                <a:solidFill>
                  <a:schemeClr val="bg1"/>
                </a:solidFill>
              </a:rPr>
              <a:t> Oficina </a:t>
            </a:r>
            <a:r>
              <a:rPr lang="es-CO" sz="1200" dirty="0">
                <a:solidFill>
                  <a:schemeClr val="bg1"/>
                </a:solidFill>
              </a:rPr>
              <a:t>de Atención al Ciudadano </a:t>
            </a:r>
          </a:p>
          <a:p>
            <a:pPr algn="r"/>
            <a:r>
              <a:rPr lang="es-CO" sz="1200" dirty="0">
                <a:solidFill>
                  <a:schemeClr val="bg1"/>
                </a:solidFill>
              </a:rPr>
              <a:t>Barrio Luis Carlos </a:t>
            </a:r>
            <a:r>
              <a:rPr lang="es-CO" sz="1200" dirty="0" smtClean="0">
                <a:solidFill>
                  <a:schemeClr val="bg1"/>
                </a:solidFill>
              </a:rPr>
              <a:t>Galán Área </a:t>
            </a:r>
            <a:r>
              <a:rPr lang="es-CO" sz="1200" dirty="0">
                <a:solidFill>
                  <a:schemeClr val="bg1"/>
                </a:solidFill>
              </a:rPr>
              <a:t>administrativa ITP</a:t>
            </a:r>
          </a:p>
          <a:p>
            <a:pPr algn="r"/>
            <a:r>
              <a:rPr lang="es-CO" sz="1200" dirty="0">
                <a:solidFill>
                  <a:schemeClr val="bg1"/>
                </a:solidFill>
              </a:rPr>
              <a:t>Teléfonos: 038/4296105-3138052807</a:t>
            </a:r>
          </a:p>
          <a:p>
            <a:pPr algn="r"/>
            <a:r>
              <a:rPr lang="es-CO" sz="1200" dirty="0">
                <a:solidFill>
                  <a:schemeClr val="bg1"/>
                </a:solidFill>
              </a:rPr>
              <a:t>Mocoa Putumayo </a:t>
            </a:r>
          </a:p>
        </p:txBody>
      </p:sp>
    </p:spTree>
    <p:extLst>
      <p:ext uri="{BB962C8B-B14F-4D97-AF65-F5344CB8AC3E}">
        <p14:creationId xmlns:p14="http://schemas.microsoft.com/office/powerpoint/2010/main" val="293403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250824" y="476250"/>
            <a:ext cx="8785671" cy="1800622"/>
          </a:xfrm>
        </p:spPr>
        <p:txBody>
          <a:bodyPr>
            <a:noAutofit/>
          </a:bodyPr>
          <a:lstStyle/>
          <a:p>
            <a:pPr marL="0" indent="0" algn="ctr">
              <a:buNone/>
            </a:pPr>
            <a:r>
              <a:rPr lang="es-CO" sz="1600" b="1" dirty="0" smtClean="0"/>
              <a:t>ACTIVIDADES </a:t>
            </a:r>
            <a:r>
              <a:rPr lang="es-CO" sz="1600" b="1" dirty="0"/>
              <a:t>REALIZADAS POR LA OFICINA DE ATENCIÓN AL CIUDADANO  </a:t>
            </a:r>
          </a:p>
          <a:p>
            <a:pPr marL="0" indent="0" algn="ctr">
              <a:buNone/>
            </a:pPr>
            <a:r>
              <a:rPr lang="es-CO" sz="1600" b="1" dirty="0" smtClean="0"/>
              <a:t>MAYO DE 2018.</a:t>
            </a:r>
          </a:p>
          <a:p>
            <a:pPr algn="just">
              <a:buFont typeface="Wingdings" panose="05000000000000000000" pitchFamily="2" charset="2"/>
              <a:buChar char="Ø"/>
            </a:pPr>
            <a:r>
              <a:rPr lang="es-CO" sz="1400" dirty="0"/>
              <a:t>Notificación y entrega personal </a:t>
            </a:r>
            <a:r>
              <a:rPr lang="es-CO" sz="1400" dirty="0" smtClean="0"/>
              <a:t>97 citaciones </a:t>
            </a:r>
            <a:r>
              <a:rPr lang="es-CO" sz="1400" dirty="0"/>
              <a:t>de los jurados de votación que actuaron en los comicios electorales de </a:t>
            </a:r>
            <a:r>
              <a:rPr lang="es-CO" sz="1400" dirty="0" smtClean="0"/>
              <a:t>elección de Presidente 2018, </a:t>
            </a:r>
            <a:r>
              <a:rPr lang="es-CO" sz="1400" dirty="0"/>
              <a:t>que se llevaron a cabo el </a:t>
            </a:r>
            <a:r>
              <a:rPr lang="es-CO" sz="1400" dirty="0" smtClean="0"/>
              <a:t>27 </a:t>
            </a:r>
            <a:r>
              <a:rPr lang="es-CO" sz="1400" dirty="0"/>
              <a:t>de </a:t>
            </a:r>
            <a:r>
              <a:rPr lang="es-CO" sz="1400" dirty="0" smtClean="0"/>
              <a:t>mayo.</a:t>
            </a:r>
          </a:p>
          <a:p>
            <a:pPr algn="just">
              <a:buFont typeface="Wingdings" panose="05000000000000000000" pitchFamily="2" charset="2"/>
              <a:buChar char="Ø"/>
            </a:pPr>
            <a:r>
              <a:rPr lang="es-CO" sz="1400" dirty="0" smtClean="0"/>
              <a:t>Notificación y entrega personal de cheques para pago de subsidio periodo mayo 2018 </a:t>
            </a:r>
            <a:endParaRPr lang="es-CO" sz="1400" dirty="0"/>
          </a:p>
          <a:p>
            <a:pPr algn="just">
              <a:buFont typeface="Wingdings" panose="05000000000000000000" pitchFamily="2" charset="2"/>
              <a:buChar char="Ø"/>
            </a:pPr>
            <a:r>
              <a:rPr lang="es-CO" sz="1400" dirty="0"/>
              <a:t>Se tramitaron </a:t>
            </a:r>
            <a:r>
              <a:rPr lang="es-CO" sz="1400" dirty="0" smtClean="0"/>
              <a:t>cuatro (4) </a:t>
            </a:r>
            <a:r>
              <a:rPr lang="es-CO" sz="1400" dirty="0"/>
              <a:t>acuerdo expedidos por el Consejo Directivo del Instituto Tecnológico del Putumayo así:</a:t>
            </a:r>
          </a:p>
          <a:p>
            <a:pPr marL="0" indent="0" algn="ctr">
              <a:buNone/>
            </a:pPr>
            <a:endParaRPr lang="es-CO" sz="1400" dirty="0"/>
          </a:p>
          <a:p>
            <a:pPr marL="0" indent="0" algn="just">
              <a:buNone/>
            </a:pPr>
            <a:r>
              <a:rPr lang="es-CO" sz="1400" dirty="0"/>
              <a:t> </a:t>
            </a:r>
            <a:endParaRPr lang="es-CO" sz="1400" dirty="0" smtClean="0"/>
          </a:p>
          <a:p>
            <a:pPr algn="just">
              <a:buFont typeface="Wingdings" panose="05000000000000000000" pitchFamily="2" charset="2"/>
              <a:buChar char="Ø"/>
            </a:pPr>
            <a:endParaRPr lang="es-CO" sz="1400" dirty="0"/>
          </a:p>
          <a:p>
            <a:pPr algn="just">
              <a:buFont typeface="Wingdings" panose="05000000000000000000" pitchFamily="2" charset="2"/>
              <a:buChar char="Ø"/>
            </a:pPr>
            <a:endParaRPr lang="es-CO" sz="1400" dirty="0" smtClean="0"/>
          </a:p>
          <a:p>
            <a:pPr algn="just">
              <a:buFont typeface="Wingdings" panose="05000000000000000000" pitchFamily="2" charset="2"/>
              <a:buChar char="Ø"/>
            </a:pPr>
            <a:endParaRPr lang="es-CO" sz="1400" dirty="0"/>
          </a:p>
          <a:p>
            <a:pPr algn="just">
              <a:buFont typeface="Wingdings" panose="05000000000000000000" pitchFamily="2" charset="2"/>
              <a:buChar char="Ø"/>
            </a:pPr>
            <a:endParaRPr lang="es-CO" sz="1400" dirty="0" smtClean="0"/>
          </a:p>
          <a:p>
            <a:pPr marL="0" indent="0" algn="just">
              <a:buNone/>
            </a:pPr>
            <a:endParaRPr lang="es-CO" sz="1400" dirty="0" smtClean="0"/>
          </a:p>
          <a:p>
            <a:pPr algn="just"/>
            <a:endParaRPr lang="es-CO" sz="1400" dirty="0" smtClean="0"/>
          </a:p>
          <a:p>
            <a:pPr marL="0" indent="0" algn="just">
              <a:buNone/>
            </a:pPr>
            <a:endParaRPr lang="es-CO" sz="1600" dirty="0" smtClean="0"/>
          </a:p>
          <a:p>
            <a:pPr marL="0" indent="0" algn="just">
              <a:buNone/>
            </a:pPr>
            <a:endParaRPr lang="es-CO" sz="1600" dirty="0" smtClean="0"/>
          </a:p>
          <a:p>
            <a:pPr algn="just"/>
            <a:endParaRPr lang="es-CO" sz="1600" dirty="0"/>
          </a:p>
          <a:p>
            <a:pPr algn="just"/>
            <a:endParaRPr lang="es-CO" sz="1600" dirty="0" smtClean="0"/>
          </a:p>
        </p:txBody>
      </p:sp>
      <p:graphicFrame>
        <p:nvGraphicFramePr>
          <p:cNvPr id="2" name="Tabla 1"/>
          <p:cNvGraphicFramePr>
            <a:graphicFrameLocks noGrp="1"/>
          </p:cNvGraphicFramePr>
          <p:nvPr>
            <p:extLst>
              <p:ext uri="{D42A27DB-BD31-4B8C-83A1-F6EECF244321}">
                <p14:modId xmlns:p14="http://schemas.microsoft.com/office/powerpoint/2010/main" val="1109645920"/>
              </p:ext>
            </p:extLst>
          </p:nvPr>
        </p:nvGraphicFramePr>
        <p:xfrm>
          <a:off x="539552" y="2132856"/>
          <a:ext cx="7920880" cy="3352800"/>
        </p:xfrm>
        <a:graphic>
          <a:graphicData uri="http://schemas.openxmlformats.org/drawingml/2006/table">
            <a:tbl>
              <a:tblPr firstRow="1" firstCol="1" bandRow="1">
                <a:tableStyleId>{5C22544A-7EE6-4342-B048-85BDC9FD1C3A}</a:tableStyleId>
              </a:tblPr>
              <a:tblGrid>
                <a:gridCol w="934868">
                  <a:extLst>
                    <a:ext uri="{9D8B030D-6E8A-4147-A177-3AD203B41FA5}">
                      <a16:colId xmlns:a16="http://schemas.microsoft.com/office/drawing/2014/main" val="3566358299"/>
                    </a:ext>
                  </a:extLst>
                </a:gridCol>
                <a:gridCol w="2073707">
                  <a:extLst>
                    <a:ext uri="{9D8B030D-6E8A-4147-A177-3AD203B41FA5}">
                      <a16:colId xmlns:a16="http://schemas.microsoft.com/office/drawing/2014/main" val="792679274"/>
                    </a:ext>
                  </a:extLst>
                </a:gridCol>
                <a:gridCol w="4912305">
                  <a:extLst>
                    <a:ext uri="{9D8B030D-6E8A-4147-A177-3AD203B41FA5}">
                      <a16:colId xmlns:a16="http://schemas.microsoft.com/office/drawing/2014/main" val="1363501268"/>
                    </a:ext>
                  </a:extLst>
                </a:gridCol>
              </a:tblGrid>
              <a:tr h="838200">
                <a:tc>
                  <a:txBody>
                    <a:bodyPr/>
                    <a:lstStyle/>
                    <a:p>
                      <a:pPr algn="ctr">
                        <a:lnSpc>
                          <a:spcPct val="107000"/>
                        </a:lnSpc>
                        <a:spcAft>
                          <a:spcPts val="0"/>
                        </a:spcAft>
                      </a:pPr>
                      <a:r>
                        <a:rPr lang="es-CO" sz="1000">
                          <a:effectLst/>
                        </a:rPr>
                        <a:t>006</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CO" sz="800">
                          <a:effectLst/>
                        </a:rPr>
                        <a:t>22-mayo-2018</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CO" sz="1000" dirty="0">
                          <a:effectLst/>
                        </a:rPr>
                        <a:t>Por el cual se faculta a la Rectora para transferir a titulo de cesión gratuita un tramo vial del Instituto </a:t>
                      </a:r>
                      <a:r>
                        <a:rPr lang="es-CO" sz="1000" dirty="0" smtClean="0">
                          <a:effectLst/>
                        </a:rPr>
                        <a:t>Tecnológico </a:t>
                      </a:r>
                      <a:r>
                        <a:rPr lang="es-CO" sz="1000" dirty="0">
                          <a:effectLst/>
                        </a:rPr>
                        <a:t>del Putumayo al municipio de </a:t>
                      </a:r>
                      <a:r>
                        <a:rPr lang="es-CO" sz="1000" dirty="0" smtClean="0">
                          <a:effectLst/>
                        </a:rPr>
                        <a:t>Mocoa</a:t>
                      </a:r>
                      <a:r>
                        <a:rPr lang="es-CO" sz="1000" dirty="0">
                          <a:effectLst/>
                        </a:rPr>
                        <a:t>, para la ejecución del proyecto pavimentación en concreto hidráulico de la calle 17 </a:t>
                      </a:r>
                      <a:r>
                        <a:rPr lang="es-CO" sz="1000" dirty="0" smtClean="0">
                          <a:effectLst/>
                        </a:rPr>
                        <a:t>vía </a:t>
                      </a:r>
                      <a:r>
                        <a:rPr lang="es-CO" sz="1000" dirty="0">
                          <a:effectLst/>
                        </a:rPr>
                        <a:t>al ITP entre la </a:t>
                      </a:r>
                      <a:r>
                        <a:rPr lang="es-CO" sz="1000" dirty="0" err="1">
                          <a:effectLst/>
                        </a:rPr>
                        <a:t>cra</a:t>
                      </a:r>
                      <a:r>
                        <a:rPr lang="es-CO" sz="1000" dirty="0">
                          <a:effectLst/>
                        </a:rPr>
                        <a:t> 17 (</a:t>
                      </a:r>
                      <a:r>
                        <a:rPr lang="es-CO" sz="1000" dirty="0" err="1">
                          <a:effectLst/>
                        </a:rPr>
                        <a:t>Corpoamazonia</a:t>
                      </a:r>
                      <a:r>
                        <a:rPr lang="es-CO" sz="1000" dirty="0">
                          <a:effectLst/>
                        </a:rPr>
                        <a:t>) y BARRIO Luis Calos </a:t>
                      </a:r>
                      <a:r>
                        <a:rPr lang="es-CO" sz="1000" dirty="0" smtClean="0">
                          <a:effectLst/>
                        </a:rPr>
                        <a:t>Galán</a:t>
                      </a:r>
                      <a:r>
                        <a:rPr lang="es-CO" sz="1000" u="sng" dirty="0" smtClean="0">
                          <a:effectLst/>
                        </a:rPr>
                        <a:t>.</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754789976"/>
                  </a:ext>
                </a:extLst>
              </a:tr>
              <a:tr h="838200">
                <a:tc>
                  <a:txBody>
                    <a:bodyPr/>
                    <a:lstStyle/>
                    <a:p>
                      <a:pPr algn="ctr">
                        <a:lnSpc>
                          <a:spcPct val="107000"/>
                        </a:lnSpc>
                        <a:spcAft>
                          <a:spcPts val="0"/>
                        </a:spcAft>
                      </a:pPr>
                      <a:r>
                        <a:rPr lang="es-CO" sz="1000">
                          <a:effectLst/>
                        </a:rPr>
                        <a:t>007</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CO" sz="800">
                          <a:effectLst/>
                        </a:rPr>
                        <a:t>22-mayo-2018</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CO" sz="1000" u="sng" dirty="0">
                          <a:effectLst/>
                        </a:rPr>
                        <a:t>Por el cual </a:t>
                      </a:r>
                      <a:r>
                        <a:rPr lang="es-CO" sz="1000" u="sng">
                          <a:effectLst/>
                        </a:rPr>
                        <a:t>se </a:t>
                      </a:r>
                      <a:r>
                        <a:rPr lang="es-CO" sz="1000" u="sng" smtClean="0">
                          <a:effectLst/>
                        </a:rPr>
                        <a:t>modifica </a:t>
                      </a:r>
                      <a:r>
                        <a:rPr lang="es-CO" sz="1000" u="sng" dirty="0">
                          <a:effectLst/>
                        </a:rPr>
                        <a:t>el acuerdo No. 05 de mayo 8 de 2015 y se redefine la denominación de una facultad del instituto tecnológico del </a:t>
                      </a:r>
                      <a:r>
                        <a:rPr lang="es-CO" sz="1000" u="sng" dirty="0" smtClean="0">
                          <a:effectLst/>
                        </a:rPr>
                        <a:t>Putumayo</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225095571"/>
                  </a:ext>
                </a:extLst>
              </a:tr>
              <a:tr h="838200">
                <a:tc>
                  <a:txBody>
                    <a:bodyPr/>
                    <a:lstStyle/>
                    <a:p>
                      <a:pPr algn="ctr">
                        <a:lnSpc>
                          <a:spcPct val="107000"/>
                        </a:lnSpc>
                        <a:spcAft>
                          <a:spcPts val="0"/>
                        </a:spcAft>
                      </a:pPr>
                      <a:r>
                        <a:rPr lang="es-CO" sz="1000">
                          <a:effectLst/>
                        </a:rPr>
                        <a:t>008</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CO" sz="800">
                          <a:effectLst/>
                        </a:rPr>
                        <a:t>22-mayo-2018</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CO" sz="1000" u="sng">
                          <a:effectLst/>
                        </a:rPr>
                        <a:t>Por elcual se aprueba la ampliación del lugar de desarrollo de algunos programas académicos ofertados por el instituto tecnológico del putumayo en la sede Mocoa y subsede Sibundoy al municipio de colón Putumayo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45524419"/>
                  </a:ext>
                </a:extLst>
              </a:tr>
              <a:tr h="838200">
                <a:tc>
                  <a:txBody>
                    <a:bodyPr/>
                    <a:lstStyle/>
                    <a:p>
                      <a:pPr algn="ctr">
                        <a:lnSpc>
                          <a:spcPct val="107000"/>
                        </a:lnSpc>
                        <a:spcAft>
                          <a:spcPts val="0"/>
                        </a:spcAft>
                      </a:pPr>
                      <a:r>
                        <a:rPr lang="es-CO" sz="1000">
                          <a:effectLst/>
                        </a:rPr>
                        <a:t>009</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es-CO" sz="800">
                          <a:effectLst/>
                        </a:rPr>
                        <a:t>22-mayo-2018</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CO" sz="900" dirty="0">
                          <a:effectLst/>
                        </a:rPr>
                        <a:t>"Por </a:t>
                      </a:r>
                      <a:r>
                        <a:rPr lang="es-CO" sz="950" dirty="0">
                          <a:effectLst/>
                        </a:rPr>
                        <a:t>el </a:t>
                      </a:r>
                      <a:r>
                        <a:rPr lang="es-CO" sz="900" dirty="0">
                          <a:effectLst/>
                        </a:rPr>
                        <a:t>cual se faculta a la Rectora para otorgar el permiso temporal al municipio de Mocoa para</a:t>
                      </a:r>
                      <a:endParaRPr lang="es-CO" sz="1100" dirty="0">
                        <a:effectLst/>
                      </a:endParaRPr>
                    </a:p>
                    <a:p>
                      <a:pPr>
                        <a:lnSpc>
                          <a:spcPct val="107000"/>
                        </a:lnSpc>
                        <a:spcAft>
                          <a:spcPts val="0"/>
                        </a:spcAft>
                      </a:pPr>
                      <a:r>
                        <a:rPr lang="es-CO" sz="900" dirty="0">
                          <a:effectLst/>
                        </a:rPr>
                        <a:t>realizar la prolongación de la calle 16 que conecta los barrios Villa Calmaron y Barrio Obrero II."</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360091121"/>
                  </a:ext>
                </a:extLst>
              </a:tr>
            </a:tbl>
          </a:graphicData>
        </a:graphic>
      </p:graphicFrame>
    </p:spTree>
    <p:extLst>
      <p:ext uri="{BB962C8B-B14F-4D97-AF65-F5344CB8AC3E}">
        <p14:creationId xmlns:p14="http://schemas.microsoft.com/office/powerpoint/2010/main" val="1837835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0806" y="3429000"/>
            <a:ext cx="3672408" cy="1610970"/>
          </a:xfrm>
          <a:prstGeom prst="rect">
            <a:avLst/>
          </a:prstGeom>
        </p:spPr>
      </p:pic>
      <p:sp>
        <p:nvSpPr>
          <p:cNvPr id="5" name="CuadroTexto 4"/>
          <p:cNvSpPr txBox="1"/>
          <p:nvPr/>
        </p:nvSpPr>
        <p:spPr>
          <a:xfrm>
            <a:off x="2267744" y="1499300"/>
            <a:ext cx="4838533" cy="1569660"/>
          </a:xfrm>
          <a:prstGeom prst="rect">
            <a:avLst/>
          </a:prstGeom>
          <a:noFill/>
        </p:spPr>
        <p:txBody>
          <a:bodyPr wrap="square" rtlCol="0">
            <a:spAutoFit/>
          </a:bodyPr>
          <a:lstStyle/>
          <a:p>
            <a:pPr algn="ctr"/>
            <a:r>
              <a:rPr lang="es-ES" sz="9600" b="1" dirty="0" smtClean="0"/>
              <a:t>GRACIAS </a:t>
            </a:r>
            <a:endParaRPr lang="es-CO" sz="9600" b="1" dirty="0"/>
          </a:p>
        </p:txBody>
      </p:sp>
    </p:spTree>
    <p:extLst>
      <p:ext uri="{BB962C8B-B14F-4D97-AF65-F5344CB8AC3E}">
        <p14:creationId xmlns:p14="http://schemas.microsoft.com/office/powerpoint/2010/main" val="417540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475656" y="942975"/>
            <a:ext cx="6120680" cy="5078313"/>
          </a:xfrm>
          <a:prstGeom prst="rect">
            <a:avLst/>
          </a:prstGeom>
          <a:noFill/>
        </p:spPr>
        <p:txBody>
          <a:bodyPr wrap="square" rtlCol="0">
            <a:spAutoFit/>
          </a:bodyPr>
          <a:lstStyle/>
          <a:p>
            <a:pPr algn="ctr"/>
            <a:r>
              <a:rPr lang="es-CO" dirty="0" smtClean="0"/>
              <a:t>Rectoría</a:t>
            </a:r>
          </a:p>
          <a:p>
            <a:pPr algn="ctr"/>
            <a:r>
              <a:rPr lang="es-CO" dirty="0" smtClean="0"/>
              <a:t>Especialista Marisol González Ossa </a:t>
            </a:r>
            <a:endParaRPr lang="es-CO" dirty="0"/>
          </a:p>
          <a:p>
            <a:pPr algn="ctr"/>
            <a:r>
              <a:rPr lang="es-CO" dirty="0" smtClean="0"/>
              <a:t>Rectora</a:t>
            </a:r>
          </a:p>
          <a:p>
            <a:pPr algn="ctr"/>
            <a:endParaRPr lang="es-CO" dirty="0" smtClean="0"/>
          </a:p>
          <a:p>
            <a:pPr algn="ctr"/>
            <a:r>
              <a:rPr lang="es-CO" dirty="0" smtClean="0"/>
              <a:t>Vicerrectoría Administrativa </a:t>
            </a:r>
          </a:p>
          <a:p>
            <a:pPr algn="ctr"/>
            <a:r>
              <a:rPr lang="es-CO" dirty="0" smtClean="0"/>
              <a:t>Especialista Laura Cristina Benavides Prieto  </a:t>
            </a:r>
            <a:endParaRPr lang="es-CO" dirty="0"/>
          </a:p>
          <a:p>
            <a:pPr algn="ctr"/>
            <a:r>
              <a:rPr lang="es-CO" dirty="0" smtClean="0"/>
              <a:t>Vicerrectora Administrativa </a:t>
            </a:r>
          </a:p>
          <a:p>
            <a:pPr algn="ctr"/>
            <a:endParaRPr lang="es-CO" dirty="0"/>
          </a:p>
          <a:p>
            <a:pPr algn="ctr"/>
            <a:r>
              <a:rPr lang="es-CO" dirty="0"/>
              <a:t>Oficina de </a:t>
            </a:r>
            <a:r>
              <a:rPr lang="es-CO" dirty="0" smtClean="0"/>
              <a:t>Atención al Ciudadano </a:t>
            </a:r>
            <a:endParaRPr lang="es-CO" dirty="0"/>
          </a:p>
          <a:p>
            <a:pPr algn="ctr"/>
            <a:r>
              <a:rPr lang="es-CO" dirty="0" smtClean="0"/>
              <a:t>Responsable Martha Judith Pérez Villota </a:t>
            </a:r>
            <a:endParaRPr lang="es-CO" dirty="0"/>
          </a:p>
          <a:p>
            <a:pPr algn="ctr"/>
            <a:r>
              <a:rPr lang="es-CO" dirty="0" smtClean="0"/>
              <a:t>Secretaria Ejecutiva </a:t>
            </a:r>
          </a:p>
          <a:p>
            <a:pPr algn="ctr"/>
            <a:endParaRPr lang="es-CO" dirty="0"/>
          </a:p>
          <a:p>
            <a:pPr algn="ctr"/>
            <a:r>
              <a:rPr lang="es-CO" dirty="0" smtClean="0"/>
              <a:t>Documento Elaborado por: Martha Judith Pérez Villota</a:t>
            </a:r>
          </a:p>
          <a:p>
            <a:pPr algn="ctr"/>
            <a:r>
              <a:rPr lang="es-CO" dirty="0" smtClean="0"/>
              <a:t>  </a:t>
            </a:r>
          </a:p>
          <a:p>
            <a:pPr algn="ctr"/>
            <a:endParaRPr lang="es-CO" dirty="0" smtClean="0"/>
          </a:p>
          <a:p>
            <a:pPr algn="ctr"/>
            <a:endParaRPr lang="es-CO" dirty="0"/>
          </a:p>
          <a:p>
            <a:pPr algn="ctr"/>
            <a:endParaRPr lang="es-CO" dirty="0" smtClean="0"/>
          </a:p>
          <a:p>
            <a:pPr algn="ctr"/>
            <a:endParaRPr lang="es-CO" dirty="0"/>
          </a:p>
        </p:txBody>
      </p:sp>
      <p:sp>
        <p:nvSpPr>
          <p:cNvPr id="2" name="Rectángulo 1"/>
          <p:cNvSpPr/>
          <p:nvPr/>
        </p:nvSpPr>
        <p:spPr>
          <a:xfrm>
            <a:off x="4050196" y="5838363"/>
            <a:ext cx="4067944" cy="830997"/>
          </a:xfrm>
          <a:prstGeom prst="rect">
            <a:avLst/>
          </a:prstGeom>
        </p:spPr>
        <p:txBody>
          <a:bodyPr wrap="square">
            <a:spAutoFit/>
          </a:bodyPr>
          <a:lstStyle/>
          <a:p>
            <a:pPr algn="r"/>
            <a:r>
              <a:rPr lang="es-CO" sz="1200" dirty="0">
                <a:solidFill>
                  <a:schemeClr val="bg1"/>
                </a:solidFill>
              </a:rPr>
              <a:t>Secretaria Ejecutiva </a:t>
            </a:r>
            <a:r>
              <a:rPr lang="es-CO" sz="1200" dirty="0" smtClean="0">
                <a:solidFill>
                  <a:schemeClr val="bg1"/>
                </a:solidFill>
              </a:rPr>
              <a:t> Oficina </a:t>
            </a:r>
            <a:r>
              <a:rPr lang="es-CO" sz="1200" dirty="0">
                <a:solidFill>
                  <a:schemeClr val="bg1"/>
                </a:solidFill>
              </a:rPr>
              <a:t>de Atención al Ciudadano </a:t>
            </a:r>
          </a:p>
          <a:p>
            <a:pPr algn="r"/>
            <a:r>
              <a:rPr lang="es-CO" sz="1200" dirty="0">
                <a:solidFill>
                  <a:schemeClr val="bg1"/>
                </a:solidFill>
              </a:rPr>
              <a:t>Barrio Luis Carlos </a:t>
            </a:r>
            <a:r>
              <a:rPr lang="es-CO" sz="1200" dirty="0" smtClean="0">
                <a:solidFill>
                  <a:schemeClr val="bg1"/>
                </a:solidFill>
              </a:rPr>
              <a:t>Galán Área </a:t>
            </a:r>
            <a:r>
              <a:rPr lang="es-CO" sz="1200" dirty="0">
                <a:solidFill>
                  <a:schemeClr val="bg1"/>
                </a:solidFill>
              </a:rPr>
              <a:t>administrativa ITP</a:t>
            </a:r>
          </a:p>
          <a:p>
            <a:pPr algn="r"/>
            <a:r>
              <a:rPr lang="es-CO" sz="1200" dirty="0">
                <a:solidFill>
                  <a:schemeClr val="bg1"/>
                </a:solidFill>
              </a:rPr>
              <a:t>Teléfonos: 038/4296105-3138052807</a:t>
            </a:r>
          </a:p>
          <a:p>
            <a:pPr algn="r"/>
            <a:r>
              <a:rPr lang="es-CO" sz="1200" dirty="0">
                <a:solidFill>
                  <a:schemeClr val="bg1"/>
                </a:solidFill>
              </a:rPr>
              <a:t>Mocoa Putumayo </a:t>
            </a:r>
          </a:p>
        </p:txBody>
      </p:sp>
      <p:pic>
        <p:nvPicPr>
          <p:cNvPr id="7" name="Imagen 6"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332656"/>
            <a:ext cx="1765237" cy="7743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994121"/>
          </a:xfrm>
        </p:spPr>
        <p:txBody>
          <a:bodyPr>
            <a:noAutofit/>
          </a:bodyPr>
          <a:lstStyle/>
          <a:p>
            <a:r>
              <a:rPr lang="es-CO" sz="2800" b="1" dirty="0" smtClean="0"/>
              <a:t/>
            </a:r>
            <a:br>
              <a:rPr lang="es-CO" sz="2800" b="1" dirty="0" smtClean="0"/>
            </a:br>
            <a:r>
              <a:rPr lang="es-CO" sz="2000" b="1" dirty="0" smtClean="0"/>
              <a:t>OFICINA DE ATENCION AL CIUDADANO </a:t>
            </a:r>
            <a:br>
              <a:rPr lang="es-CO" sz="2000" b="1" dirty="0" smtClean="0"/>
            </a:br>
            <a:r>
              <a:rPr lang="es-CO" sz="2000" b="1" dirty="0" smtClean="0"/>
              <a:t>CREADA MEDIANTE RESOLUCIÓN No.0070 DE FECHA 8 DE FEBRERO DE 2016   </a:t>
            </a:r>
            <a:r>
              <a:rPr lang="es-CO" sz="2800" dirty="0"/>
              <a:t/>
            </a:r>
            <a:br>
              <a:rPr lang="es-CO" sz="2800" dirty="0"/>
            </a:br>
            <a:endParaRPr lang="es-CO" sz="2800" dirty="0"/>
          </a:p>
        </p:txBody>
      </p:sp>
      <p:sp>
        <p:nvSpPr>
          <p:cNvPr id="3" name="Marcador de contenido 2"/>
          <p:cNvSpPr>
            <a:spLocks noGrp="1"/>
          </p:cNvSpPr>
          <p:nvPr>
            <p:ph idx="1"/>
          </p:nvPr>
        </p:nvSpPr>
        <p:spPr>
          <a:xfrm>
            <a:off x="539552" y="1200349"/>
            <a:ext cx="8229600" cy="4048292"/>
          </a:xfrm>
        </p:spPr>
        <p:txBody>
          <a:bodyPr>
            <a:noAutofit/>
          </a:bodyPr>
          <a:lstStyle/>
          <a:p>
            <a:pPr marL="0" indent="0" algn="just">
              <a:buNone/>
            </a:pPr>
            <a:r>
              <a:rPr lang="es-CO" sz="1200" dirty="0" smtClean="0"/>
              <a:t>La oficina de atención al ciudadano del Instituto Tecnológico del Putumayo, es la dependencia encargada de suministrar información y orientar a los usuarios de los servicios, así como Recepcionar y direccionar al área correspondiente las peticiones, quejas, reclamos y sugerencias presentadas por la comunidad educativa y la ciudadanía en general, con el fin de atender y dar respuesta oportuna a las necesidad y peticiones de los usuarios. </a:t>
            </a:r>
          </a:p>
          <a:p>
            <a:pPr marL="0" indent="0" algn="ctr">
              <a:buNone/>
            </a:pPr>
            <a:r>
              <a:rPr lang="es-CO" sz="1400" b="1" dirty="0" smtClean="0"/>
              <a:t>CANALES </a:t>
            </a:r>
            <a:r>
              <a:rPr lang="es-CO" sz="1400" b="1" dirty="0"/>
              <a:t>DE ATENCIÓN </a:t>
            </a:r>
          </a:p>
          <a:p>
            <a:pPr marL="0" indent="0" algn="just">
              <a:buNone/>
            </a:pPr>
            <a:r>
              <a:rPr lang="es-CO" sz="1400" b="1" dirty="0"/>
              <a:t> </a:t>
            </a:r>
            <a:r>
              <a:rPr lang="es-CO" sz="1200" dirty="0" smtClean="0"/>
              <a:t>Los </a:t>
            </a:r>
            <a:r>
              <a:rPr lang="es-CO" sz="1200" dirty="0"/>
              <a:t>canales de atención que pone a disposición El Instituto Tecnológico del Putumayo a la ciudadanía, para el acceso a los trámites, servicios y/o información de la Entidad, para presta un servicio oportuno y dar respuesta adecuada al ciudadano son los siguientes</a:t>
            </a:r>
            <a:r>
              <a:rPr lang="es-CO" sz="1200" dirty="0" smtClean="0"/>
              <a:t>:</a:t>
            </a: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i="1" dirty="0"/>
          </a:p>
          <a:p>
            <a:pPr marL="0" indent="0" algn="just">
              <a:buNone/>
            </a:pPr>
            <a:endParaRPr lang="es-CO" sz="1400" dirty="0">
              <a:solidFill>
                <a:srgbClr val="FF0000"/>
              </a:solidFill>
            </a:endParaRPr>
          </a:p>
        </p:txBody>
      </p:sp>
      <p:sp>
        <p:nvSpPr>
          <p:cNvPr id="5" name="Rectángulo 4"/>
          <p:cNvSpPr/>
          <p:nvPr/>
        </p:nvSpPr>
        <p:spPr>
          <a:xfrm>
            <a:off x="4050196" y="5838363"/>
            <a:ext cx="4067944" cy="830997"/>
          </a:xfrm>
          <a:prstGeom prst="rect">
            <a:avLst/>
          </a:prstGeom>
        </p:spPr>
        <p:txBody>
          <a:bodyPr wrap="square">
            <a:spAutoFit/>
          </a:bodyPr>
          <a:lstStyle/>
          <a:p>
            <a:pPr algn="r"/>
            <a:r>
              <a:rPr lang="es-CO" sz="1200" dirty="0">
                <a:solidFill>
                  <a:schemeClr val="bg1"/>
                </a:solidFill>
              </a:rPr>
              <a:t>Secretaria Ejecutiva </a:t>
            </a:r>
            <a:r>
              <a:rPr lang="es-CO" sz="1200" dirty="0" smtClean="0">
                <a:solidFill>
                  <a:schemeClr val="bg1"/>
                </a:solidFill>
              </a:rPr>
              <a:t> Oficina </a:t>
            </a:r>
            <a:r>
              <a:rPr lang="es-CO" sz="1200" dirty="0">
                <a:solidFill>
                  <a:schemeClr val="bg1"/>
                </a:solidFill>
              </a:rPr>
              <a:t>de Atención al Ciudadano </a:t>
            </a:r>
          </a:p>
          <a:p>
            <a:pPr algn="r"/>
            <a:r>
              <a:rPr lang="es-CO" sz="1200" dirty="0">
                <a:solidFill>
                  <a:schemeClr val="bg1"/>
                </a:solidFill>
              </a:rPr>
              <a:t>Barrio Luis Carlos </a:t>
            </a:r>
            <a:r>
              <a:rPr lang="es-CO" sz="1200" dirty="0" smtClean="0">
                <a:solidFill>
                  <a:schemeClr val="bg1"/>
                </a:solidFill>
              </a:rPr>
              <a:t>Galán Área </a:t>
            </a:r>
            <a:r>
              <a:rPr lang="es-CO" sz="1200" dirty="0">
                <a:solidFill>
                  <a:schemeClr val="bg1"/>
                </a:solidFill>
              </a:rPr>
              <a:t>administrativa ITP</a:t>
            </a:r>
          </a:p>
          <a:p>
            <a:pPr algn="r"/>
            <a:r>
              <a:rPr lang="es-CO" sz="1200" dirty="0">
                <a:solidFill>
                  <a:schemeClr val="bg1"/>
                </a:solidFill>
              </a:rPr>
              <a:t>Teléfonos: 038/4296105-3138052807</a:t>
            </a:r>
          </a:p>
          <a:p>
            <a:pPr algn="r"/>
            <a:r>
              <a:rPr lang="es-CO" sz="1200" dirty="0">
                <a:solidFill>
                  <a:schemeClr val="bg1"/>
                </a:solidFill>
              </a:rPr>
              <a:t>Mocoa Putumayo </a:t>
            </a:r>
          </a:p>
        </p:txBody>
      </p:sp>
      <p:pic>
        <p:nvPicPr>
          <p:cNvPr id="6" name="Imagen 5"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332656"/>
            <a:ext cx="1765237" cy="774354"/>
          </a:xfrm>
          <a:prstGeom prst="rect">
            <a:avLst/>
          </a:prstGeom>
        </p:spPr>
      </p:pic>
      <p:pic>
        <p:nvPicPr>
          <p:cNvPr id="4" name="Imagen 3"/>
          <p:cNvPicPr>
            <a:picLocks noChangeAspect="1"/>
          </p:cNvPicPr>
          <p:nvPr/>
        </p:nvPicPr>
        <p:blipFill>
          <a:blip r:embed="rId3"/>
          <a:stretch>
            <a:fillRect/>
          </a:stretch>
        </p:blipFill>
        <p:spPr>
          <a:xfrm>
            <a:off x="827584" y="2852936"/>
            <a:ext cx="7416824" cy="2664296"/>
          </a:xfrm>
          <a:prstGeom prst="rect">
            <a:avLst/>
          </a:prstGeom>
        </p:spPr>
      </p:pic>
    </p:spTree>
    <p:extLst>
      <p:ext uri="{BB962C8B-B14F-4D97-AF65-F5344CB8AC3E}">
        <p14:creationId xmlns:p14="http://schemas.microsoft.com/office/powerpoint/2010/main" val="347720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922113"/>
          </a:xfrm>
        </p:spPr>
        <p:txBody>
          <a:bodyPr>
            <a:normAutofit fontScale="90000"/>
          </a:bodyPr>
          <a:lstStyle/>
          <a:p>
            <a:r>
              <a:rPr lang="es-CO" sz="2200" dirty="0"/>
              <a:t/>
            </a:r>
            <a:br>
              <a:rPr lang="es-CO" sz="2200" dirty="0"/>
            </a:br>
            <a:r>
              <a:rPr lang="es-CO" sz="2200" b="1" dirty="0"/>
              <a:t>INFORME MENSUAL DE PQRS </a:t>
            </a:r>
            <a:br>
              <a:rPr lang="es-CO" sz="2200" b="1" dirty="0"/>
            </a:br>
            <a:r>
              <a:rPr lang="es-CO" sz="2200" b="1" dirty="0" smtClean="0"/>
              <a:t>MAYO DE </a:t>
            </a:r>
            <a:r>
              <a:rPr lang="es-CO" sz="2200" b="1" dirty="0"/>
              <a:t>2018</a:t>
            </a:r>
            <a:r>
              <a:rPr lang="es-CO" sz="2200" dirty="0"/>
              <a:t/>
            </a:r>
            <a:br>
              <a:rPr lang="es-CO" sz="2200" dirty="0"/>
            </a:br>
            <a:endParaRPr lang="es-CO" sz="2200" dirty="0"/>
          </a:p>
        </p:txBody>
      </p:sp>
      <p:sp>
        <p:nvSpPr>
          <p:cNvPr id="4" name="Marcador de contenido 2"/>
          <p:cNvSpPr>
            <a:spLocks noGrp="1"/>
          </p:cNvSpPr>
          <p:nvPr>
            <p:ph idx="1"/>
          </p:nvPr>
        </p:nvSpPr>
        <p:spPr>
          <a:xfrm>
            <a:off x="539552" y="1052736"/>
            <a:ext cx="8229600" cy="4608512"/>
          </a:xfrm>
        </p:spPr>
        <p:txBody>
          <a:bodyPr>
            <a:noAutofit/>
          </a:bodyPr>
          <a:lstStyle/>
          <a:p>
            <a:pPr marL="0" indent="0" algn="ctr">
              <a:buNone/>
            </a:pPr>
            <a:r>
              <a:rPr lang="es-CO" sz="1400" dirty="0">
                <a:solidFill>
                  <a:srgbClr val="FF0000"/>
                </a:solidFill>
              </a:rPr>
              <a:t/>
            </a:r>
            <a:br>
              <a:rPr lang="es-CO" sz="1400" dirty="0">
                <a:solidFill>
                  <a:srgbClr val="FF0000"/>
                </a:solidFill>
              </a:rPr>
            </a:br>
            <a:endParaRPr lang="es-CO" sz="1400" dirty="0" smtClean="0">
              <a:solidFill>
                <a:srgbClr val="FF0000"/>
              </a:solidFill>
            </a:endParaRPr>
          </a:p>
          <a:p>
            <a:pPr marL="0" indent="0" algn="ctr">
              <a:buNone/>
            </a:pPr>
            <a:endParaRPr lang="es-CO" sz="1400" dirty="0" smtClean="0"/>
          </a:p>
          <a:p>
            <a:pPr marL="0" indent="0" algn="ctr">
              <a:buNone/>
            </a:pPr>
            <a:endParaRPr lang="es-CO" sz="1400" dirty="0"/>
          </a:p>
          <a:p>
            <a:pPr marL="0" indent="0" algn="ctr">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dirty="0" smtClean="0"/>
          </a:p>
          <a:p>
            <a:pPr marL="0" indent="0" algn="just">
              <a:buNone/>
            </a:pPr>
            <a:endParaRPr lang="es-CO" sz="1400" dirty="0" smtClean="0"/>
          </a:p>
          <a:p>
            <a:pPr marL="0" indent="0" algn="just">
              <a:buNone/>
            </a:pPr>
            <a:endParaRPr lang="es-CO" sz="1400" dirty="0"/>
          </a:p>
          <a:p>
            <a:pPr marL="0" indent="0" algn="just">
              <a:buNone/>
            </a:pPr>
            <a:endParaRPr lang="es-CO" sz="1400" dirty="0" smtClean="0"/>
          </a:p>
          <a:p>
            <a:pPr marL="0" indent="0" algn="just">
              <a:buNone/>
            </a:pPr>
            <a:endParaRPr lang="es-CO" sz="1400" dirty="0" smtClean="0"/>
          </a:p>
          <a:p>
            <a:pPr marL="0" indent="0" algn="just">
              <a:buNone/>
            </a:pPr>
            <a:endParaRPr lang="es-CO" sz="1400" dirty="0" smtClean="0"/>
          </a:p>
          <a:p>
            <a:pPr marL="0" indent="0" algn="just">
              <a:buNone/>
            </a:pPr>
            <a:endParaRPr lang="es-CO" sz="1400" dirty="0" smtClean="0"/>
          </a:p>
          <a:p>
            <a:pPr marL="0" indent="0" algn="just">
              <a:buNone/>
            </a:pPr>
            <a:endParaRPr lang="es-CO" sz="1400" dirty="0" smtClean="0"/>
          </a:p>
          <a:p>
            <a:pPr marL="0" indent="0" algn="just">
              <a:buNone/>
            </a:pPr>
            <a:r>
              <a:rPr lang="es-CO" sz="1400" dirty="0" smtClean="0"/>
              <a:t>A </a:t>
            </a:r>
            <a:r>
              <a:rPr lang="es-CO" sz="1400" dirty="0"/>
              <a:t>través de la oficina de atención al </a:t>
            </a:r>
            <a:r>
              <a:rPr lang="es-CO" sz="1400" dirty="0" smtClean="0"/>
              <a:t>ciudadano en </a:t>
            </a:r>
            <a:r>
              <a:rPr lang="es-CO" sz="1400" dirty="0"/>
              <a:t>el mes de </a:t>
            </a:r>
            <a:r>
              <a:rPr lang="es-CO" sz="1400" dirty="0" smtClean="0"/>
              <a:t>mayo de </a:t>
            </a:r>
            <a:r>
              <a:rPr lang="es-CO" sz="1400" dirty="0"/>
              <a:t>2018 se recibieron un total de </a:t>
            </a:r>
            <a:r>
              <a:rPr lang="es-CO" sz="1400" dirty="0" smtClean="0"/>
              <a:t>90 </a:t>
            </a:r>
            <a:r>
              <a:rPr lang="es-CO" sz="1400" dirty="0"/>
              <a:t>requerimientos, garantizando el registro del 100% de las PQRS recibidas</a:t>
            </a:r>
            <a:r>
              <a:rPr lang="es-CO" sz="1400" dirty="0" smtClean="0"/>
              <a:t>, oficina en la cual </a:t>
            </a:r>
            <a:r>
              <a:rPr lang="es-CO" sz="1400" dirty="0"/>
              <a:t>pueden acudir los usuarios internos y externos para presentar sus peticiones, quejas, reclamos, sugerencias y </a:t>
            </a:r>
            <a:r>
              <a:rPr lang="es-CO" sz="1400" dirty="0" smtClean="0"/>
              <a:t>denuncias. </a:t>
            </a:r>
            <a:endParaRPr lang="es-CO" sz="1400" dirty="0"/>
          </a:p>
          <a:p>
            <a:pPr marL="0" indent="0" algn="just">
              <a:buNone/>
            </a:pPr>
            <a:endParaRPr lang="es-CO" sz="1400" dirty="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i="1" dirty="0"/>
          </a:p>
          <a:p>
            <a:pPr marL="0" indent="0" algn="just">
              <a:buNone/>
            </a:pPr>
            <a:endParaRPr lang="es-CO" sz="1400" dirty="0">
              <a:solidFill>
                <a:srgbClr val="FF0000"/>
              </a:solidFill>
            </a:endParaRPr>
          </a:p>
        </p:txBody>
      </p:sp>
      <p:graphicFrame>
        <p:nvGraphicFramePr>
          <p:cNvPr id="6" name="Gráfico 5"/>
          <p:cNvGraphicFramePr>
            <a:graphicFrameLocks/>
          </p:cNvGraphicFramePr>
          <p:nvPr>
            <p:extLst>
              <p:ext uri="{D42A27DB-BD31-4B8C-83A1-F6EECF244321}">
                <p14:modId xmlns:p14="http://schemas.microsoft.com/office/powerpoint/2010/main" val="3960725720"/>
              </p:ext>
            </p:extLst>
          </p:nvPr>
        </p:nvGraphicFramePr>
        <p:xfrm>
          <a:off x="2497930" y="1412775"/>
          <a:ext cx="4148139" cy="34563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17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16831" y="188901"/>
            <a:ext cx="6275040" cy="918109"/>
          </a:xfrm>
        </p:spPr>
        <p:txBody>
          <a:bodyPr>
            <a:normAutofit/>
          </a:bodyPr>
          <a:lstStyle/>
          <a:p>
            <a:r>
              <a:rPr lang="es-CO" sz="2000" dirty="0" smtClean="0"/>
              <a:t>CANALES DE INTERACCIÓN  </a:t>
            </a:r>
            <a:endParaRPr lang="es-CO" sz="2000" dirty="0"/>
          </a:p>
        </p:txBody>
      </p:sp>
      <p:sp>
        <p:nvSpPr>
          <p:cNvPr id="3" name="Marcador de contenido 2"/>
          <p:cNvSpPr>
            <a:spLocks noGrp="1"/>
          </p:cNvSpPr>
          <p:nvPr>
            <p:ph idx="1"/>
          </p:nvPr>
        </p:nvSpPr>
        <p:spPr>
          <a:xfrm>
            <a:off x="539551" y="1107010"/>
            <a:ext cx="8229600" cy="4445894"/>
          </a:xfrm>
        </p:spPr>
        <p:txBody>
          <a:bodyPr>
            <a:normAutofit/>
          </a:bodyPr>
          <a:lstStyle/>
          <a:p>
            <a:pPr marL="0" indent="0" algn="just">
              <a:buNone/>
            </a:pPr>
            <a:r>
              <a:rPr lang="es-CO" sz="1400" dirty="0" smtClean="0"/>
              <a:t>Los canales de interacción mas </a:t>
            </a:r>
            <a:r>
              <a:rPr lang="es-CO" sz="1400" dirty="0"/>
              <a:t>frecuente utilizado por la comunidad educativa y la ciudadanía en </a:t>
            </a:r>
            <a:r>
              <a:rPr lang="es-CO" sz="1400" dirty="0" smtClean="0"/>
              <a:t>general son los mecanismos de servicio al ciudadano y la radicación de las comunicaciones escritas, donde se brinda la información de manera personalizada y se contacta con los responsables de la información de acuerdo con la consulta, peticiones, quejas, reclamos, sugerencia y denuncias, se radican y se registran en la plantilla de radicación de correspondencia para asegurar el seguimiento del tramite.  </a:t>
            </a:r>
            <a:endParaRPr lang="es-CO" sz="1400" dirty="0"/>
          </a:p>
          <a:p>
            <a:pPr marL="0" indent="0" algn="ctr">
              <a:buNone/>
            </a:pPr>
            <a:endParaRPr lang="es-CO" sz="1800" dirty="0" smtClean="0"/>
          </a:p>
          <a:p>
            <a:pPr marL="0" indent="0" algn="just">
              <a:buNone/>
            </a:pPr>
            <a:endParaRPr lang="es-CO" sz="1800" dirty="0"/>
          </a:p>
          <a:p>
            <a:pPr marL="0" indent="0" algn="just">
              <a:buNone/>
            </a:pPr>
            <a:endParaRPr lang="es-CO" sz="1800" dirty="0"/>
          </a:p>
          <a:p>
            <a:pPr marL="0" indent="0" algn="just">
              <a:buNone/>
            </a:pPr>
            <a:endParaRPr lang="es-CO" sz="1800" dirty="0" smtClean="0"/>
          </a:p>
          <a:p>
            <a:pPr marL="0" indent="0" algn="just">
              <a:buNone/>
            </a:pPr>
            <a:endParaRPr lang="es-CO" sz="1800" dirty="0"/>
          </a:p>
          <a:p>
            <a:pPr marL="0" indent="0" algn="just">
              <a:buNone/>
            </a:pPr>
            <a:endParaRPr lang="es-CO" sz="1800" dirty="0" smtClean="0"/>
          </a:p>
          <a:p>
            <a:pPr marL="0" indent="0" algn="just">
              <a:buNone/>
            </a:pPr>
            <a:endParaRPr lang="es-CO" sz="1800" dirty="0" smtClean="0"/>
          </a:p>
          <a:p>
            <a:pPr marL="0" indent="0" algn="just">
              <a:buNone/>
            </a:pPr>
            <a:endParaRPr lang="es-CO" sz="1800" dirty="0"/>
          </a:p>
          <a:p>
            <a:pPr marL="0" indent="0" algn="just">
              <a:buNone/>
            </a:pPr>
            <a:endParaRPr lang="es-CO" sz="1800" dirty="0" smtClean="0"/>
          </a:p>
          <a:p>
            <a:pPr marL="0" indent="0" algn="just">
              <a:buNone/>
            </a:pPr>
            <a:endParaRPr lang="es-CO" sz="1800" dirty="0"/>
          </a:p>
          <a:p>
            <a:pPr marL="0" indent="0" algn="just">
              <a:buNone/>
            </a:pPr>
            <a:endParaRPr lang="es-CO" sz="1800" dirty="0" smtClean="0"/>
          </a:p>
          <a:p>
            <a:pPr marL="0" indent="0" algn="just">
              <a:buNone/>
            </a:pPr>
            <a:endParaRPr lang="es-CO" sz="1800" dirty="0"/>
          </a:p>
          <a:p>
            <a:pPr marL="0" indent="0" algn="just">
              <a:buNone/>
            </a:pPr>
            <a:endParaRPr lang="es-CO" sz="1800" dirty="0" smtClean="0"/>
          </a:p>
          <a:p>
            <a:pPr marL="0" indent="0" algn="just">
              <a:buNone/>
            </a:pPr>
            <a:endParaRPr lang="es-CO" sz="1800" dirty="0"/>
          </a:p>
          <a:p>
            <a:pPr marL="0" indent="0" algn="just">
              <a:buNone/>
            </a:pPr>
            <a:endParaRPr lang="es-CO" sz="1800" dirty="0" smtClean="0"/>
          </a:p>
          <a:p>
            <a:pPr marL="0" indent="0" algn="just">
              <a:buNone/>
            </a:pPr>
            <a:endParaRPr lang="es-CO" sz="1800" dirty="0"/>
          </a:p>
          <a:p>
            <a:pPr marL="0" indent="0" algn="just">
              <a:buNone/>
            </a:pPr>
            <a:endParaRPr lang="es-CO" sz="1800" dirty="0" smtClean="0"/>
          </a:p>
          <a:p>
            <a:pPr marL="0" indent="0" algn="just">
              <a:buNone/>
            </a:pPr>
            <a:endParaRPr lang="es-CO" sz="1800" dirty="0"/>
          </a:p>
          <a:p>
            <a:pPr marL="0" indent="0" algn="just">
              <a:buNone/>
            </a:pPr>
            <a:endParaRPr lang="es-CO" sz="1800" dirty="0" smtClean="0"/>
          </a:p>
        </p:txBody>
      </p:sp>
      <p:sp>
        <p:nvSpPr>
          <p:cNvPr id="4" name="Rectángulo 3"/>
          <p:cNvSpPr/>
          <p:nvPr/>
        </p:nvSpPr>
        <p:spPr>
          <a:xfrm>
            <a:off x="4050196" y="5877272"/>
            <a:ext cx="4067944" cy="830997"/>
          </a:xfrm>
          <a:prstGeom prst="rect">
            <a:avLst/>
          </a:prstGeom>
        </p:spPr>
        <p:txBody>
          <a:bodyPr wrap="square">
            <a:spAutoFit/>
          </a:bodyPr>
          <a:lstStyle/>
          <a:p>
            <a:pPr algn="r"/>
            <a:r>
              <a:rPr lang="es-CO" sz="1200" dirty="0">
                <a:solidFill>
                  <a:schemeClr val="bg1"/>
                </a:solidFill>
              </a:rPr>
              <a:t>Secretaria Ejecutiva </a:t>
            </a:r>
            <a:r>
              <a:rPr lang="es-CO" sz="1200" dirty="0" smtClean="0">
                <a:solidFill>
                  <a:schemeClr val="bg1"/>
                </a:solidFill>
              </a:rPr>
              <a:t> Oficina </a:t>
            </a:r>
            <a:r>
              <a:rPr lang="es-CO" sz="1200" dirty="0">
                <a:solidFill>
                  <a:schemeClr val="bg1"/>
                </a:solidFill>
              </a:rPr>
              <a:t>de Atención al Ciudadano </a:t>
            </a:r>
          </a:p>
          <a:p>
            <a:pPr algn="r"/>
            <a:r>
              <a:rPr lang="es-CO" sz="1200" dirty="0">
                <a:solidFill>
                  <a:schemeClr val="bg1"/>
                </a:solidFill>
              </a:rPr>
              <a:t>Barrio Luis Carlos </a:t>
            </a:r>
            <a:r>
              <a:rPr lang="es-CO" sz="1200" dirty="0" smtClean="0">
                <a:solidFill>
                  <a:schemeClr val="bg1"/>
                </a:solidFill>
              </a:rPr>
              <a:t>Galán Área </a:t>
            </a:r>
            <a:r>
              <a:rPr lang="es-CO" sz="1200" dirty="0">
                <a:solidFill>
                  <a:schemeClr val="bg1"/>
                </a:solidFill>
              </a:rPr>
              <a:t>administrativa ITP</a:t>
            </a:r>
          </a:p>
          <a:p>
            <a:pPr algn="r"/>
            <a:r>
              <a:rPr lang="es-CO" sz="1200" dirty="0">
                <a:solidFill>
                  <a:schemeClr val="bg1"/>
                </a:solidFill>
              </a:rPr>
              <a:t>Teléfonos: 038/4296105-3138052807</a:t>
            </a:r>
          </a:p>
          <a:p>
            <a:pPr algn="r"/>
            <a:r>
              <a:rPr lang="es-CO" sz="1200" dirty="0">
                <a:solidFill>
                  <a:schemeClr val="bg1"/>
                </a:solidFill>
              </a:rPr>
              <a:t>Mocoa Putumayo </a:t>
            </a:r>
          </a:p>
        </p:txBody>
      </p:sp>
      <p:pic>
        <p:nvPicPr>
          <p:cNvPr id="7" name="Imagen 6"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332656"/>
            <a:ext cx="1765237" cy="774354"/>
          </a:xfrm>
          <a:prstGeom prst="rect">
            <a:avLst/>
          </a:prstGeom>
        </p:spPr>
      </p:pic>
      <p:graphicFrame>
        <p:nvGraphicFramePr>
          <p:cNvPr id="8" name="Gráfico 7"/>
          <p:cNvGraphicFramePr>
            <a:graphicFrameLocks/>
          </p:cNvGraphicFramePr>
          <p:nvPr>
            <p:extLst>
              <p:ext uri="{D42A27DB-BD31-4B8C-83A1-F6EECF244321}">
                <p14:modId xmlns:p14="http://schemas.microsoft.com/office/powerpoint/2010/main" val="2419334522"/>
              </p:ext>
            </p:extLst>
          </p:nvPr>
        </p:nvGraphicFramePr>
        <p:xfrm>
          <a:off x="1979712" y="2276872"/>
          <a:ext cx="5210175" cy="3076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14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0930"/>
            <a:ext cx="8229600" cy="666080"/>
          </a:xfrm>
        </p:spPr>
        <p:txBody>
          <a:bodyPr>
            <a:normAutofit/>
          </a:bodyPr>
          <a:lstStyle/>
          <a:p>
            <a:r>
              <a:rPr lang="es-CO" sz="2000" dirty="0" smtClean="0"/>
              <a:t>TIPOLOGÍA O MODALIDADES  </a:t>
            </a:r>
            <a:endParaRPr lang="es-CO" sz="2000" dirty="0"/>
          </a:p>
        </p:txBody>
      </p:sp>
      <p:sp>
        <p:nvSpPr>
          <p:cNvPr id="3" name="Marcador de contenido 2"/>
          <p:cNvSpPr>
            <a:spLocks noGrp="1"/>
          </p:cNvSpPr>
          <p:nvPr>
            <p:ph idx="1"/>
          </p:nvPr>
        </p:nvSpPr>
        <p:spPr>
          <a:xfrm>
            <a:off x="429934" y="1033990"/>
            <a:ext cx="8229600" cy="4483241"/>
          </a:xfrm>
        </p:spPr>
        <p:txBody>
          <a:bodyPr>
            <a:normAutofit/>
          </a:bodyPr>
          <a:lstStyle/>
          <a:p>
            <a:pPr marL="0" indent="0" algn="just">
              <a:buNone/>
            </a:pPr>
            <a:r>
              <a:rPr lang="es-CO" sz="1400" dirty="0"/>
              <a:t>Para interpretar y aplicar el tipo de solicitudes recibidas se tendrán en cuenta las siguientes definiciones: Peticiones; Quejas; Reclamos; Sugerencias y Denuncias, de acuerdo a la Resolución </a:t>
            </a:r>
            <a:r>
              <a:rPr lang="es-CO" sz="1400" dirty="0" smtClean="0"/>
              <a:t>No.0070/2016.</a:t>
            </a:r>
          </a:p>
          <a:p>
            <a:pPr marL="0" indent="0" algn="ctr">
              <a:buNone/>
            </a:pPr>
            <a:endParaRPr lang="es-CO" sz="1400" dirty="0" smtClean="0"/>
          </a:p>
          <a:p>
            <a:pPr marL="0" indent="0" algn="ctr">
              <a:buNone/>
            </a:pPr>
            <a:endParaRPr lang="es-CO" sz="1400" dirty="0"/>
          </a:p>
          <a:p>
            <a:pPr marL="0" indent="0" algn="just">
              <a:buNone/>
            </a:pPr>
            <a:endParaRPr lang="es-CO" sz="7200" dirty="0"/>
          </a:p>
          <a:p>
            <a:pPr marL="0" indent="0" algn="ctr">
              <a:buNone/>
            </a:pPr>
            <a:endParaRPr lang="es-ES" sz="1200" dirty="0" smtClean="0"/>
          </a:p>
          <a:p>
            <a:pPr marL="0" indent="0" algn="ctr">
              <a:buNone/>
            </a:pPr>
            <a:endParaRPr lang="es-ES" sz="1200" dirty="0"/>
          </a:p>
          <a:p>
            <a:pPr marL="0" indent="0" algn="ctr">
              <a:buNone/>
            </a:pPr>
            <a:endParaRPr lang="es-ES" sz="1200" dirty="0" smtClean="0"/>
          </a:p>
          <a:p>
            <a:pPr marL="0" indent="0" algn="ctr">
              <a:buNone/>
            </a:pPr>
            <a:endParaRPr lang="es-ES" sz="7200" b="1" dirty="0" smtClean="0"/>
          </a:p>
          <a:p>
            <a:pPr marL="0" indent="0" algn="ctr">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p>
          <a:p>
            <a:pPr marL="0" indent="0" algn="just">
              <a:buNone/>
            </a:pPr>
            <a:endParaRPr lang="es-CO" sz="7200" dirty="0" smtClean="0"/>
          </a:p>
          <a:p>
            <a:pPr marL="0" indent="0" algn="just">
              <a:buNone/>
            </a:pPr>
            <a:endParaRPr lang="es-CO" sz="7200" dirty="0" smtClean="0"/>
          </a:p>
        </p:txBody>
      </p:sp>
      <p:sp>
        <p:nvSpPr>
          <p:cNvPr id="4" name="Rectángulo 3"/>
          <p:cNvSpPr/>
          <p:nvPr/>
        </p:nvSpPr>
        <p:spPr>
          <a:xfrm>
            <a:off x="4050196" y="5838363"/>
            <a:ext cx="4067944" cy="830997"/>
          </a:xfrm>
          <a:prstGeom prst="rect">
            <a:avLst/>
          </a:prstGeom>
        </p:spPr>
        <p:txBody>
          <a:bodyPr wrap="square">
            <a:spAutoFit/>
          </a:bodyPr>
          <a:lstStyle/>
          <a:p>
            <a:pPr algn="r"/>
            <a:r>
              <a:rPr lang="es-CO" sz="1200" dirty="0">
                <a:solidFill>
                  <a:schemeClr val="bg1"/>
                </a:solidFill>
              </a:rPr>
              <a:t>Secretaria Ejecutiva </a:t>
            </a:r>
            <a:r>
              <a:rPr lang="es-CO" sz="1200" dirty="0" smtClean="0">
                <a:solidFill>
                  <a:schemeClr val="bg1"/>
                </a:solidFill>
              </a:rPr>
              <a:t> Oficina </a:t>
            </a:r>
            <a:r>
              <a:rPr lang="es-CO" sz="1200" dirty="0">
                <a:solidFill>
                  <a:schemeClr val="bg1"/>
                </a:solidFill>
              </a:rPr>
              <a:t>de Atención al Ciudadano </a:t>
            </a:r>
          </a:p>
          <a:p>
            <a:pPr algn="r"/>
            <a:r>
              <a:rPr lang="es-CO" sz="1200" dirty="0">
                <a:solidFill>
                  <a:schemeClr val="bg1"/>
                </a:solidFill>
              </a:rPr>
              <a:t>Barrio Luis Carlos </a:t>
            </a:r>
            <a:r>
              <a:rPr lang="es-CO" sz="1200" dirty="0" smtClean="0">
                <a:solidFill>
                  <a:schemeClr val="bg1"/>
                </a:solidFill>
              </a:rPr>
              <a:t>Galán Área </a:t>
            </a:r>
            <a:r>
              <a:rPr lang="es-CO" sz="1200" dirty="0">
                <a:solidFill>
                  <a:schemeClr val="bg1"/>
                </a:solidFill>
              </a:rPr>
              <a:t>administrativa ITP</a:t>
            </a:r>
          </a:p>
          <a:p>
            <a:pPr algn="r"/>
            <a:r>
              <a:rPr lang="es-CO" sz="1200" dirty="0">
                <a:solidFill>
                  <a:schemeClr val="bg1"/>
                </a:solidFill>
              </a:rPr>
              <a:t>Teléfonos: 038/4296105-3138052807</a:t>
            </a:r>
          </a:p>
          <a:p>
            <a:pPr algn="r"/>
            <a:r>
              <a:rPr lang="es-CO" sz="1200" dirty="0">
                <a:solidFill>
                  <a:schemeClr val="bg1"/>
                </a:solidFill>
              </a:rPr>
              <a:t>Mocoa Putumayo </a:t>
            </a:r>
          </a:p>
        </p:txBody>
      </p:sp>
      <p:pic>
        <p:nvPicPr>
          <p:cNvPr id="6" name="Imagen 5" descr="LOGO 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332656"/>
            <a:ext cx="1765237" cy="774354"/>
          </a:xfrm>
          <a:prstGeom prst="rect">
            <a:avLst/>
          </a:prstGeom>
        </p:spPr>
      </p:pic>
      <p:graphicFrame>
        <p:nvGraphicFramePr>
          <p:cNvPr id="7" name="Objeto 6"/>
          <p:cNvGraphicFramePr>
            <a:graphicFrameLocks noChangeAspect="1"/>
          </p:cNvGraphicFramePr>
          <p:nvPr>
            <p:extLst>
              <p:ext uri="{D42A27DB-BD31-4B8C-83A1-F6EECF244321}">
                <p14:modId xmlns:p14="http://schemas.microsoft.com/office/powerpoint/2010/main" val="607696874"/>
              </p:ext>
            </p:extLst>
          </p:nvPr>
        </p:nvGraphicFramePr>
        <p:xfrm>
          <a:off x="2483768" y="1916832"/>
          <a:ext cx="4032448" cy="2515387"/>
        </p:xfrm>
        <a:graphic>
          <a:graphicData uri="http://schemas.openxmlformats.org/presentationml/2006/ole">
            <mc:AlternateContent xmlns:mc="http://schemas.openxmlformats.org/markup-compatibility/2006">
              <mc:Choice xmlns:v="urn:schemas-microsoft-com:vml" Requires="v">
                <p:oleObj spid="_x0000_s1032" name="Hoja de cálculo" r:id="rId4" imgW="3924399" imgH="2447844" progId="Excel.Sheet.12">
                  <p:embed/>
                </p:oleObj>
              </mc:Choice>
              <mc:Fallback>
                <p:oleObj name="Hoja de cálculo" r:id="rId4" imgW="3924399" imgH="2447844" progId="Excel.Sheet.12">
                  <p:embed/>
                  <p:pic>
                    <p:nvPicPr>
                      <p:cNvPr id="0" name=""/>
                      <p:cNvPicPr/>
                      <p:nvPr/>
                    </p:nvPicPr>
                    <p:blipFill>
                      <a:blip r:embed="rId5"/>
                      <a:stretch>
                        <a:fillRect/>
                      </a:stretch>
                    </p:blipFill>
                    <p:spPr>
                      <a:xfrm>
                        <a:off x="2483768" y="1916832"/>
                        <a:ext cx="4032448" cy="2515387"/>
                      </a:xfrm>
                      <a:prstGeom prst="rect">
                        <a:avLst/>
                      </a:prstGeom>
                    </p:spPr>
                  </p:pic>
                </p:oleObj>
              </mc:Fallback>
            </mc:AlternateContent>
          </a:graphicData>
        </a:graphic>
      </p:graphicFrame>
    </p:spTree>
    <p:extLst>
      <p:ext uri="{BB962C8B-B14F-4D97-AF65-F5344CB8AC3E}">
        <p14:creationId xmlns:p14="http://schemas.microsoft.com/office/powerpoint/2010/main" val="273957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2232596973"/>
              </p:ext>
            </p:extLst>
          </p:nvPr>
        </p:nvGraphicFramePr>
        <p:xfrm>
          <a:off x="2051720" y="332656"/>
          <a:ext cx="5210175" cy="3076575"/>
        </p:xfrm>
        <a:graphic>
          <a:graphicData uri="http://schemas.openxmlformats.org/drawingml/2006/chart">
            <c:chart xmlns:c="http://schemas.openxmlformats.org/drawingml/2006/chart" xmlns:r="http://schemas.openxmlformats.org/officeDocument/2006/relationships" r:id="rId2"/>
          </a:graphicData>
        </a:graphic>
      </p:graphicFrame>
      <p:sp>
        <p:nvSpPr>
          <p:cNvPr id="8" name="Marcador de contenido 2"/>
          <p:cNvSpPr>
            <a:spLocks noGrp="1"/>
          </p:cNvSpPr>
          <p:nvPr>
            <p:ph idx="1"/>
          </p:nvPr>
        </p:nvSpPr>
        <p:spPr>
          <a:xfrm>
            <a:off x="0" y="3421362"/>
            <a:ext cx="9144000" cy="2232249"/>
          </a:xfrm>
        </p:spPr>
        <p:txBody>
          <a:bodyPr>
            <a:noAutofit/>
          </a:bodyPr>
          <a:lstStyle/>
          <a:p>
            <a:pPr marL="0" indent="0" algn="just">
              <a:buNone/>
            </a:pPr>
            <a:r>
              <a:rPr lang="es-CO" sz="1200" dirty="0" smtClean="0"/>
              <a:t>Durante </a:t>
            </a:r>
            <a:r>
              <a:rPr lang="es-CO" sz="1200" dirty="0"/>
              <a:t>el mes de </a:t>
            </a:r>
            <a:r>
              <a:rPr lang="es-CO" sz="1200" dirty="0" smtClean="0"/>
              <a:t>mayo de </a:t>
            </a:r>
            <a:r>
              <a:rPr lang="es-CO" sz="1200" dirty="0"/>
              <a:t>2018 la tipología más representativa fueron las peticiones de interés particular con </a:t>
            </a:r>
            <a:r>
              <a:rPr lang="es-CO" sz="1200" dirty="0" smtClean="0"/>
              <a:t>11 </a:t>
            </a:r>
            <a:r>
              <a:rPr lang="es-CO" sz="1200" dirty="0"/>
              <a:t>solicitudes correspondiente al </a:t>
            </a:r>
            <a:r>
              <a:rPr lang="es-CO" sz="1200" dirty="0" smtClean="0"/>
              <a:t>12,22% </a:t>
            </a:r>
            <a:r>
              <a:rPr lang="es-CO" sz="1200" dirty="0"/>
              <a:t>el cual contempló diversos temas tales como: solicitudes de </a:t>
            </a:r>
            <a:r>
              <a:rPr lang="es-CO" sz="1200" dirty="0" smtClean="0"/>
              <a:t>exoneración de falta, diplomado en Gerencia del Talento Humano, plan de contingencia MEN, solicitud de información, solicitud de informes, solicitud de opción de grado, solicitud contra calificación, solicitud de cancelación de semestre y retiro de programa, validaciones por suficiencia, pasantes </a:t>
            </a:r>
            <a:r>
              <a:rPr lang="es-CO" sz="1200" dirty="0"/>
              <a:t>y/o practicantes, </a:t>
            </a:r>
            <a:r>
              <a:rPr lang="es-CO" sz="1200" dirty="0" smtClean="0"/>
              <a:t>cambio de nota por error humano.</a:t>
            </a:r>
            <a:r>
              <a:rPr lang="es-CO" sz="1200" dirty="0"/>
              <a:t/>
            </a:r>
            <a:br>
              <a:rPr lang="es-CO" sz="1200" dirty="0"/>
            </a:br>
            <a:r>
              <a:rPr lang="es-CO" sz="1200" dirty="0"/>
              <a:t/>
            </a:r>
            <a:br>
              <a:rPr lang="es-CO" sz="1200" dirty="0"/>
            </a:br>
            <a:r>
              <a:rPr lang="es-CO" sz="1200" dirty="0"/>
              <a:t>El </a:t>
            </a:r>
            <a:r>
              <a:rPr lang="es-CO" sz="1200" dirty="0" smtClean="0"/>
              <a:t>1,11% </a:t>
            </a:r>
            <a:r>
              <a:rPr lang="es-CO" sz="1200" dirty="0"/>
              <a:t>corresponde a </a:t>
            </a:r>
            <a:r>
              <a:rPr lang="es-CO" sz="1200" dirty="0" smtClean="0"/>
              <a:t>una (1) queja, por un estudiante, tendiente a la falta de carnetización de la comunidad estudiantil.  </a:t>
            </a:r>
            <a:r>
              <a:rPr lang="es-CO" sz="1200" dirty="0">
                <a:solidFill>
                  <a:srgbClr val="FF0000"/>
                </a:solidFill>
              </a:rPr>
              <a:t/>
            </a:r>
            <a:br>
              <a:rPr lang="es-CO" sz="1200" dirty="0">
                <a:solidFill>
                  <a:srgbClr val="FF0000"/>
                </a:solidFill>
              </a:rPr>
            </a:br>
            <a:r>
              <a:rPr lang="es-CO" sz="1200" dirty="0">
                <a:solidFill>
                  <a:srgbClr val="FF0000"/>
                </a:solidFill>
              </a:rPr>
              <a:t/>
            </a:r>
            <a:br>
              <a:rPr lang="es-CO" sz="1200" dirty="0">
                <a:solidFill>
                  <a:srgbClr val="FF0000"/>
                </a:solidFill>
              </a:rPr>
            </a:br>
            <a:r>
              <a:rPr lang="es-CO" sz="1200" dirty="0" smtClean="0"/>
              <a:t>El 86,67%</a:t>
            </a:r>
            <a:r>
              <a:rPr lang="es-CO" sz="1200" dirty="0" smtClean="0">
                <a:solidFill>
                  <a:srgbClr val="FF0000"/>
                </a:solidFill>
              </a:rPr>
              <a:t> </a:t>
            </a:r>
            <a:r>
              <a:rPr lang="es-CO" sz="1200" dirty="0" smtClean="0">
                <a:latin typeface="Calibri" panose="020F0502020204030204" pitchFamily="34" charset="0"/>
              </a:rPr>
              <a:t>de </a:t>
            </a:r>
            <a:r>
              <a:rPr lang="es-CO" sz="1200" dirty="0">
                <a:latin typeface="Calibri" panose="020F0502020204030204" pitchFamily="34" charset="0"/>
              </a:rPr>
              <a:t>las solicitudes corresponde al criterio otros; en esta categoría se encuentra: la correspondencia </a:t>
            </a:r>
            <a:r>
              <a:rPr lang="es-CO" sz="1200" dirty="0" smtClean="0">
                <a:latin typeface="Calibri" panose="020F0502020204030204" pitchFamily="34" charset="0"/>
              </a:rPr>
              <a:t>externa e interna; </a:t>
            </a:r>
            <a:r>
              <a:rPr lang="es-CO" sz="1200" dirty="0">
                <a:latin typeface="Calibri" panose="020F0502020204030204" pitchFamily="34" charset="0"/>
              </a:rPr>
              <a:t>invitaciones a eventos institucionales, cuentas de cobro, cartas de necesidad, </a:t>
            </a:r>
            <a:r>
              <a:rPr lang="es-CO" sz="1200" dirty="0" smtClean="0">
                <a:latin typeface="Calibri" panose="020F0502020204030204" pitchFamily="34" charset="0"/>
              </a:rPr>
              <a:t>renuncias, remisión </a:t>
            </a:r>
            <a:r>
              <a:rPr lang="es-CO" sz="1200" dirty="0">
                <a:latin typeface="Calibri" panose="020F0502020204030204" pitchFamily="34" charset="0"/>
              </a:rPr>
              <a:t>de </a:t>
            </a:r>
            <a:r>
              <a:rPr lang="es-CO" sz="1200" dirty="0" smtClean="0">
                <a:latin typeface="Calibri" panose="020F0502020204030204" pitchFamily="34" charset="0"/>
              </a:rPr>
              <a:t>archivos, informes de resultados jóvenes en acción, respuestas </a:t>
            </a:r>
            <a:r>
              <a:rPr lang="es-CO" sz="1200" dirty="0">
                <a:latin typeface="Calibri" panose="020F0502020204030204" pitchFamily="34" charset="0"/>
              </a:rPr>
              <a:t>a requerimientos,  </a:t>
            </a:r>
            <a:r>
              <a:rPr lang="es-CO" sz="1200" dirty="0" smtClean="0">
                <a:latin typeface="Calibri" panose="020F0502020204030204" pitchFamily="34" charset="0"/>
              </a:rPr>
              <a:t>permisos, donaciones, solicitud logística eventos institucionales, remisión de notificaciones jurados de votación, comisiones de servicios y solicitud de desplazamientos a los profesionales de apoyo de la institución.</a:t>
            </a:r>
          </a:p>
          <a:p>
            <a:pPr marL="0" indent="0" algn="just">
              <a:buNone/>
            </a:pPr>
            <a:endParaRPr lang="es-CO" sz="1200" dirty="0"/>
          </a:p>
        </p:txBody>
      </p:sp>
    </p:spTree>
    <p:extLst>
      <p:ext uri="{BB962C8B-B14F-4D97-AF65-F5344CB8AC3E}">
        <p14:creationId xmlns:p14="http://schemas.microsoft.com/office/powerpoint/2010/main" val="112201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404664"/>
            <a:ext cx="9144000" cy="6453336"/>
          </a:xfrm>
        </p:spPr>
        <p:txBody>
          <a:bodyPr/>
          <a:lstStyle/>
          <a:p>
            <a:pPr marL="0" indent="0" algn="just">
              <a:buNone/>
            </a:pPr>
            <a:r>
              <a:rPr lang="es-CO" sz="1400" dirty="0" smtClean="0"/>
              <a:t>Se evidencia que en el mes de mayo de 2018, el Instituto Tecnológico del Putumayo obtuvo un reconocimiento internacional tal como se evidencia en el siguiente boletín . </a:t>
            </a:r>
          </a:p>
          <a:p>
            <a:pPr marL="0" indent="0">
              <a:buNone/>
            </a:pPr>
            <a:endParaRPr lang="es-CO"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908720"/>
            <a:ext cx="3816424" cy="4608512"/>
          </a:xfrm>
          <a:prstGeom prst="rect">
            <a:avLst/>
          </a:prstGeom>
        </p:spPr>
      </p:pic>
    </p:spTree>
    <p:extLst>
      <p:ext uri="{BB962C8B-B14F-4D97-AF65-F5344CB8AC3E}">
        <p14:creationId xmlns:p14="http://schemas.microsoft.com/office/powerpoint/2010/main" val="360955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107504" y="686729"/>
            <a:ext cx="8785671" cy="5400600"/>
          </a:xfrm>
        </p:spPr>
        <p:txBody>
          <a:bodyPr>
            <a:noAutofit/>
          </a:bodyPr>
          <a:lstStyle/>
          <a:p>
            <a:pPr marL="0" indent="0" algn="ctr">
              <a:buNone/>
            </a:pPr>
            <a:r>
              <a:rPr lang="es-CO" sz="1800" b="1" dirty="0" smtClean="0"/>
              <a:t>OPORTUNIDAD DE LA RESPUESTA A LAS PQRSD</a:t>
            </a:r>
          </a:p>
          <a:p>
            <a:pPr marL="0" indent="0" algn="just">
              <a:buNone/>
            </a:pPr>
            <a:r>
              <a:rPr lang="es-CO" sz="1400" dirty="0" smtClean="0"/>
              <a:t>En el mes de mayo de 2018, se dio respuesta oportuna a las 90 PQRSD, radicadas en la oficina de atención al ciudadano las cuales se direccionaron a las dependencias competentes para el tramite de respuesta.</a:t>
            </a:r>
          </a:p>
          <a:p>
            <a:pPr marL="0" indent="0" algn="just">
              <a:buNone/>
            </a:pPr>
            <a:endParaRPr lang="es-CO" sz="1400" dirty="0" smtClean="0"/>
          </a:p>
          <a:p>
            <a:pPr marL="0" indent="0" algn="ctr">
              <a:buNone/>
            </a:pPr>
            <a:r>
              <a:rPr lang="es-CO" sz="1600" b="1" dirty="0" smtClean="0"/>
              <a:t>ACTIVIDADES </a:t>
            </a:r>
            <a:r>
              <a:rPr lang="es-CO" sz="1600" b="1" dirty="0"/>
              <a:t>REALIZADAS POR LA OFICINA DE ATENCIÓN AL </a:t>
            </a:r>
            <a:r>
              <a:rPr lang="es-CO" sz="1600" b="1" dirty="0" smtClean="0"/>
              <a:t>CIUDADANO MAYO DE 2018.</a:t>
            </a:r>
          </a:p>
          <a:p>
            <a:pPr marL="0" indent="0" algn="ctr">
              <a:buNone/>
            </a:pPr>
            <a:endParaRPr lang="es-CO" sz="1600" b="1" dirty="0" smtClean="0"/>
          </a:p>
          <a:p>
            <a:pPr algn="just">
              <a:buFont typeface="Wingdings" panose="05000000000000000000" pitchFamily="2" charset="2"/>
              <a:buChar char="Ø"/>
            </a:pPr>
            <a:r>
              <a:rPr lang="es-CO" sz="1400" dirty="0" smtClean="0"/>
              <a:t>Se radicaros y direccionaron 90 PQRSD, registradas en la Oficina </a:t>
            </a:r>
            <a:r>
              <a:rPr lang="es-CO" sz="1400" dirty="0"/>
              <a:t>de </a:t>
            </a:r>
            <a:r>
              <a:rPr lang="es-CO" sz="1400" dirty="0" smtClean="0"/>
              <a:t>Atención al ciudadano.</a:t>
            </a:r>
          </a:p>
          <a:p>
            <a:pPr algn="just">
              <a:buFont typeface="Wingdings" panose="05000000000000000000" pitchFamily="2" charset="2"/>
              <a:buChar char="Ø"/>
            </a:pPr>
            <a:r>
              <a:rPr lang="es-CO" sz="1400" dirty="0" smtClean="0"/>
              <a:t>Atención diaria mediante el mecanismo de servicio al ciudadano brindando información de manera personalizada y se contacta con los responsables de la información de acuerdo con la consulta, en el horario de atención establecido mediante Resolución No. 0070 articulo 13, de 8:00am a 12:00m y de 2:00pm a 6:00pm.    </a:t>
            </a:r>
          </a:p>
          <a:p>
            <a:pPr algn="just">
              <a:buFont typeface="Wingdings" panose="05000000000000000000" pitchFamily="2" charset="2"/>
              <a:buChar char="Ø"/>
            </a:pPr>
            <a:r>
              <a:rPr lang="es-CO" sz="1400" dirty="0" smtClean="0"/>
              <a:t>Se registraron 131 Resoluciones con corte a  30 de mayo de 2018, de las cuales se elaboraron 45 en esta dependencia y, restante equivalente a 86 Resoluciones fueron proyectas por otras dependencias de la institución. </a:t>
            </a:r>
          </a:p>
          <a:p>
            <a:pPr algn="just">
              <a:buFont typeface="Wingdings" panose="05000000000000000000" pitchFamily="2" charset="2"/>
              <a:buChar char="Ø"/>
            </a:pPr>
            <a:r>
              <a:rPr lang="es-CO" sz="1400" dirty="0" smtClean="0"/>
              <a:t>Se reviso y se respondió mediante el mecanismo de correo electrónico </a:t>
            </a:r>
            <a:r>
              <a:rPr lang="es-CO" sz="1400" dirty="0" smtClean="0">
                <a:hlinkClick r:id="rId2"/>
              </a:rPr>
              <a:t>itputumayo@itp.edu.co</a:t>
            </a:r>
            <a:r>
              <a:rPr lang="es-CO" sz="1400" dirty="0" smtClean="0"/>
              <a:t> las solicitudes tendientes a la información de la oferta académica del Instituto Tecnológico del Putumayo, los cuales se gestionan en horas y días hábiles.   </a:t>
            </a:r>
          </a:p>
          <a:p>
            <a:pPr algn="just">
              <a:buFont typeface="Wingdings" panose="05000000000000000000" pitchFamily="2" charset="2"/>
              <a:buChar char="Ø"/>
            </a:pPr>
            <a:r>
              <a:rPr lang="es-CO" sz="1400" dirty="0" smtClean="0"/>
              <a:t>Atención diaria a las llamada telefónicas y transferencias a las dependencias correspondientes.</a:t>
            </a:r>
          </a:p>
          <a:p>
            <a:pPr algn="just">
              <a:buFont typeface="Wingdings" panose="05000000000000000000" pitchFamily="2" charset="2"/>
              <a:buChar char="Ø"/>
            </a:pPr>
            <a:r>
              <a:rPr lang="es-CO" sz="1400" dirty="0" smtClean="0"/>
              <a:t>Se registraron 41 oficios con </a:t>
            </a:r>
            <a:r>
              <a:rPr lang="es-CO" sz="1400" dirty="0"/>
              <a:t>corte a  </a:t>
            </a:r>
            <a:r>
              <a:rPr lang="es-CO" sz="1400" dirty="0" smtClean="0"/>
              <a:t>30 </a:t>
            </a:r>
            <a:r>
              <a:rPr lang="es-CO" sz="1400" dirty="0"/>
              <a:t>de </a:t>
            </a:r>
            <a:r>
              <a:rPr lang="es-CO" sz="1400" dirty="0" smtClean="0"/>
              <a:t>mayo de 2018, de los cuales de elaboraron 2 oficios en esta dependencia y, los 39 restantes por otras dependencias de la institución.  </a:t>
            </a:r>
          </a:p>
          <a:p>
            <a:pPr algn="just">
              <a:buFont typeface="Wingdings" panose="05000000000000000000" pitchFamily="2" charset="2"/>
              <a:buChar char="Ø"/>
            </a:pPr>
            <a:r>
              <a:rPr lang="es-CO" sz="1400" dirty="0" smtClean="0"/>
              <a:t>Atención diaria mediante el mecanismo de telefonía móvil celular institucional en la cual se brinda información sobre temas y servicios que son competencia del ITP.</a:t>
            </a:r>
          </a:p>
          <a:p>
            <a:pPr algn="just">
              <a:buFont typeface="Wingdings" panose="05000000000000000000" pitchFamily="2" charset="2"/>
              <a:buChar char="Ø"/>
            </a:pPr>
            <a:endParaRPr lang="es-CO" sz="1400" dirty="0" smtClean="0"/>
          </a:p>
          <a:p>
            <a:pPr marL="0" indent="0" algn="just">
              <a:buNone/>
            </a:pPr>
            <a:endParaRPr lang="es-CO" sz="1400" dirty="0" smtClean="0"/>
          </a:p>
          <a:p>
            <a:pPr algn="just"/>
            <a:endParaRPr lang="es-CO" sz="1400" dirty="0" smtClean="0"/>
          </a:p>
          <a:p>
            <a:pPr marL="0" indent="0" algn="just">
              <a:buNone/>
            </a:pPr>
            <a:endParaRPr lang="es-CO" sz="1600" dirty="0" smtClean="0"/>
          </a:p>
          <a:p>
            <a:pPr marL="0" indent="0" algn="just">
              <a:buNone/>
            </a:pPr>
            <a:endParaRPr lang="es-CO" sz="1600" dirty="0" smtClean="0"/>
          </a:p>
          <a:p>
            <a:pPr algn="just"/>
            <a:endParaRPr lang="es-CO" sz="1600" dirty="0"/>
          </a:p>
          <a:p>
            <a:pPr algn="just"/>
            <a:endParaRPr lang="es-CO" sz="1600" dirty="0" smtClean="0"/>
          </a:p>
        </p:txBody>
      </p:sp>
      <p:sp>
        <p:nvSpPr>
          <p:cNvPr id="3" name="Rectángulo 2"/>
          <p:cNvSpPr/>
          <p:nvPr/>
        </p:nvSpPr>
        <p:spPr>
          <a:xfrm>
            <a:off x="4050196" y="5838363"/>
            <a:ext cx="4067944" cy="830997"/>
          </a:xfrm>
          <a:prstGeom prst="rect">
            <a:avLst/>
          </a:prstGeom>
        </p:spPr>
        <p:txBody>
          <a:bodyPr wrap="square">
            <a:spAutoFit/>
          </a:bodyPr>
          <a:lstStyle/>
          <a:p>
            <a:pPr algn="r"/>
            <a:r>
              <a:rPr lang="es-CO" sz="1200" dirty="0">
                <a:solidFill>
                  <a:schemeClr val="bg1"/>
                </a:solidFill>
              </a:rPr>
              <a:t>Secretaria Ejecutiva </a:t>
            </a:r>
            <a:r>
              <a:rPr lang="es-CO" sz="1200" dirty="0" smtClean="0">
                <a:solidFill>
                  <a:schemeClr val="bg1"/>
                </a:solidFill>
              </a:rPr>
              <a:t> Oficina </a:t>
            </a:r>
            <a:r>
              <a:rPr lang="es-CO" sz="1200" dirty="0">
                <a:solidFill>
                  <a:schemeClr val="bg1"/>
                </a:solidFill>
              </a:rPr>
              <a:t>de Atención al Ciudadano </a:t>
            </a:r>
          </a:p>
          <a:p>
            <a:pPr algn="r"/>
            <a:r>
              <a:rPr lang="es-CO" sz="1200" dirty="0">
                <a:solidFill>
                  <a:schemeClr val="bg1"/>
                </a:solidFill>
              </a:rPr>
              <a:t>Barrio Luis Carlos </a:t>
            </a:r>
            <a:r>
              <a:rPr lang="es-CO" sz="1200" dirty="0" smtClean="0">
                <a:solidFill>
                  <a:schemeClr val="bg1"/>
                </a:solidFill>
              </a:rPr>
              <a:t>Galán Área </a:t>
            </a:r>
            <a:r>
              <a:rPr lang="es-CO" sz="1200" dirty="0">
                <a:solidFill>
                  <a:schemeClr val="bg1"/>
                </a:solidFill>
              </a:rPr>
              <a:t>administrativa ITP</a:t>
            </a:r>
          </a:p>
          <a:p>
            <a:pPr algn="r"/>
            <a:r>
              <a:rPr lang="es-CO" sz="1200" dirty="0">
                <a:solidFill>
                  <a:schemeClr val="bg1"/>
                </a:solidFill>
              </a:rPr>
              <a:t>Teléfonos: 038/4296105-3138052807</a:t>
            </a:r>
          </a:p>
          <a:p>
            <a:pPr algn="r"/>
            <a:r>
              <a:rPr lang="es-CO" sz="1200" dirty="0">
                <a:solidFill>
                  <a:schemeClr val="bg1"/>
                </a:solidFill>
              </a:rPr>
              <a:t>Mocoa Putumayo </a:t>
            </a:r>
          </a:p>
        </p:txBody>
      </p:sp>
      <p:pic>
        <p:nvPicPr>
          <p:cNvPr id="6" name="Imagen 5" descr="LOGO 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332656"/>
            <a:ext cx="1765237" cy="774354"/>
          </a:xfrm>
          <a:prstGeom prst="rect">
            <a:avLst/>
          </a:prstGeom>
        </p:spPr>
      </p:pic>
    </p:spTree>
    <p:extLst>
      <p:ext uri="{BB962C8B-B14F-4D97-AF65-F5344CB8AC3E}">
        <p14:creationId xmlns:p14="http://schemas.microsoft.com/office/powerpoint/2010/main" val="295402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3781</TotalTime>
  <Words>1067</Words>
  <Application>Microsoft Office PowerPoint</Application>
  <PresentationFormat>Presentación en pantalla (4:3)</PresentationFormat>
  <Paragraphs>187</Paragraphs>
  <Slides>11</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7" baseType="lpstr">
      <vt:lpstr>Arial</vt:lpstr>
      <vt:lpstr>Calibri</vt:lpstr>
      <vt:lpstr>Times New Roman</vt:lpstr>
      <vt:lpstr>Wingdings</vt:lpstr>
      <vt:lpstr>Tema de Office</vt:lpstr>
      <vt:lpstr>Hoja de cálculo</vt:lpstr>
      <vt:lpstr>Presentación de PowerPoint</vt:lpstr>
      <vt:lpstr>Presentación de PowerPoint</vt:lpstr>
      <vt:lpstr> OFICINA DE ATENCION AL CIUDADANO  CREADA MEDIANTE RESOLUCIÓN No.0070 DE FECHA 8 DE FEBRERO DE 2016    </vt:lpstr>
      <vt:lpstr> INFORME MENSUAL DE PQRS  MAYO DE 2018 </vt:lpstr>
      <vt:lpstr>CANALES DE INTERACCIÓN  </vt:lpstr>
      <vt:lpstr>TIPOLOGÍA O MODALIDADES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JUAN CARLOS GUZMAN ORJUELA</cp:lastModifiedBy>
  <cp:revision>435</cp:revision>
  <dcterms:created xsi:type="dcterms:W3CDTF">2015-10-02T18:50:31Z</dcterms:created>
  <dcterms:modified xsi:type="dcterms:W3CDTF">2019-02-15T01:08:13Z</dcterms:modified>
</cp:coreProperties>
</file>